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750" r:id="rId4"/>
    <p:sldMasterId id="2147483762" r:id="rId5"/>
  </p:sldMasterIdLst>
  <p:notesMasterIdLst>
    <p:notesMasterId r:id="rId68"/>
  </p:notesMasterIdLst>
  <p:sldIdLst>
    <p:sldId id="2106" r:id="rId6"/>
    <p:sldId id="256" r:id="rId7"/>
    <p:sldId id="2054" r:id="rId8"/>
    <p:sldId id="1227" r:id="rId9"/>
    <p:sldId id="1293" r:id="rId10"/>
    <p:sldId id="1294" r:id="rId11"/>
    <p:sldId id="1295" r:id="rId12"/>
    <p:sldId id="1296" r:id="rId13"/>
    <p:sldId id="1311" r:id="rId14"/>
    <p:sldId id="1236" r:id="rId15"/>
    <p:sldId id="1956" r:id="rId16"/>
    <p:sldId id="1237" r:id="rId17"/>
    <p:sldId id="2019" r:id="rId18"/>
    <p:sldId id="1238" r:id="rId19"/>
    <p:sldId id="1272" r:id="rId20"/>
    <p:sldId id="1239" r:id="rId21"/>
    <p:sldId id="1240" r:id="rId22"/>
    <p:sldId id="1241" r:id="rId23"/>
    <p:sldId id="1242" r:id="rId24"/>
    <p:sldId id="1243" r:id="rId25"/>
    <p:sldId id="1274" r:id="rId26"/>
    <p:sldId id="1275" r:id="rId27"/>
    <p:sldId id="1267" r:id="rId28"/>
    <p:sldId id="1246" r:id="rId29"/>
    <p:sldId id="1283" r:id="rId30"/>
    <p:sldId id="1247" r:id="rId31"/>
    <p:sldId id="1284" r:id="rId32"/>
    <p:sldId id="1287" r:id="rId33"/>
    <p:sldId id="2013" r:id="rId34"/>
    <p:sldId id="2014" r:id="rId35"/>
    <p:sldId id="2016" r:id="rId36"/>
    <p:sldId id="2057" r:id="rId37"/>
    <p:sldId id="1281" r:id="rId38"/>
    <p:sldId id="940" r:id="rId39"/>
    <p:sldId id="952" r:id="rId40"/>
    <p:sldId id="2018" r:id="rId41"/>
    <p:sldId id="2055" r:id="rId42"/>
    <p:sldId id="2009" r:id="rId43"/>
    <p:sldId id="2058" r:id="rId44"/>
    <p:sldId id="2021" r:id="rId45"/>
    <p:sldId id="1450" r:id="rId46"/>
    <p:sldId id="1351" r:id="rId47"/>
    <p:sldId id="1353" r:id="rId48"/>
    <p:sldId id="2022" r:id="rId49"/>
    <p:sldId id="2023" r:id="rId50"/>
    <p:sldId id="2011" r:id="rId51"/>
    <p:sldId id="2043" r:id="rId52"/>
    <p:sldId id="2051" r:id="rId53"/>
    <p:sldId id="2044" r:id="rId54"/>
    <p:sldId id="1958" r:id="rId55"/>
    <p:sldId id="2045" r:id="rId56"/>
    <p:sldId id="2046" r:id="rId57"/>
    <p:sldId id="2047" r:id="rId58"/>
    <p:sldId id="2056" r:id="rId59"/>
    <p:sldId id="257" r:id="rId60"/>
    <p:sldId id="258" r:id="rId61"/>
    <p:sldId id="259" r:id="rId62"/>
    <p:sldId id="261" r:id="rId63"/>
    <p:sldId id="263" r:id="rId64"/>
    <p:sldId id="264" r:id="rId65"/>
    <p:sldId id="2053" r:id="rId66"/>
    <p:sldId id="266" r:id="rId6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300F"/>
    <a:srgbClr val="C8C8C8"/>
    <a:srgbClr val="B3B3B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78" autoAdjust="0"/>
    <p:restoredTop sz="94630" autoAdjust="0"/>
  </p:normalViewPr>
  <p:slideViewPr>
    <p:cSldViewPr snapToGrid="0">
      <p:cViewPr varScale="1">
        <p:scale>
          <a:sx n="113" d="100"/>
          <a:sy n="113" d="100"/>
        </p:scale>
        <p:origin x="472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1" d="100"/>
        <a:sy n="141" d="100"/>
      </p:scale>
      <p:origin x="0" y="147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71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66" Type="http://schemas.openxmlformats.org/officeDocument/2006/relationships/slide" Target="slides/slide61.xml"/><Relationship Id="rId5" Type="http://schemas.openxmlformats.org/officeDocument/2006/relationships/slideMaster" Target="slideMasters/slideMaster2.xml"/><Relationship Id="rId61" Type="http://schemas.openxmlformats.org/officeDocument/2006/relationships/slide" Target="slides/slide56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presProps" Target="presProps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/Relationships>
</file>

<file path=ppt/media/image1.png>
</file>

<file path=ppt/media/image10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tiff>
</file>

<file path=ppt/media/image35.png>
</file>

<file path=ppt/media/image36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3711D6-A39D-427C-A1F8-821D3D808D1C}" type="datetimeFigureOut">
              <a:rPr lang="en-US" smtClean="0"/>
              <a:t>10/1/21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AE4137-9C57-4BE7-8509-9D67AAFC4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519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C55BB-6CAD-864E-9B58-B11C36E0B9F9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012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C55BB-6CAD-864E-9B58-B11C36E0B9F9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5487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D2559E-1330-5F4E-826E-E982079549F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6402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C55BB-6CAD-864E-9B58-B11C36E0B9F9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0382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5C55BB-6CAD-864E-9B58-B11C36E0B9F9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6251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228600" algn="just"/>
            <a:endParaRPr lang="en-US" sz="800" dirty="0">
              <a:ea typeface="Helvetica Light" charset="0"/>
              <a:cs typeface="Helvetica Light" charset="0"/>
            </a:endParaRPr>
          </a:p>
          <a:p>
            <a:pPr indent="-228600" algn="just"/>
            <a:endParaRPr lang="en-US" dirty="0">
              <a:ea typeface="Helvetica Light" charset="0"/>
              <a:cs typeface="Helvetica Light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AE4137-9C57-4BE7-8509-9D67AAFC4A5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2886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Email</a:t>
            </a:r>
            <a:r>
              <a:rPr lang="en-US" baseline="0"/>
              <a:t> story? Smart phone story?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D2559E-1330-5F4E-826E-E982079549F4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672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10/1/21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52427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5856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21097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907726" y="1189177"/>
            <a:ext cx="11015036" cy="1985641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1pPr>
            <a:lvl2pPr marL="0" indent="0">
              <a:buFontTx/>
              <a:buNone/>
              <a:defRPr sz="1961">
                <a:solidFill>
                  <a:schemeClr val="tx1">
                    <a:lumMod val="75000"/>
                  </a:schemeClr>
                </a:solidFill>
              </a:defRPr>
            </a:lvl2pPr>
            <a:lvl3pPr marL="224097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3pPr>
            <a:lvl4pPr marL="448193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4pPr>
            <a:lvl5pPr marL="672290" indent="0">
              <a:buNone/>
              <a:defRPr b="0" i="0">
                <a:solidFill>
                  <a:schemeClr val="tx1">
                    <a:lumMod val="75000"/>
                  </a:schemeClr>
                </a:solidFill>
                <a:latin typeface="Dagny OT" panose="020B0504020201020104" pitchFamily="34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8539855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E988A18B-8B08-49D2-8EDD-D63CF2B03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037" y="440515"/>
            <a:ext cx="9153078" cy="5486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681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1A612-8F92-084D-9D30-517C90C91A5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8969" y="5106692"/>
            <a:ext cx="9794929" cy="1751308"/>
          </a:xfrm>
        </p:spPr>
        <p:txBody>
          <a:bodyPr anchor="ctr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0730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086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2099158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765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24505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23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724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10/1/21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93622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10/1/21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 title="Background Shape">
            <a:extLst>
              <a:ext uri="{FF2B5EF4-FFF2-40B4-BE49-F238E27FC236}">
                <a16:creationId xmlns:a16="http://schemas.microsoft.com/office/drawing/2014/main" id="{086EC04D-3A51-7146-BEEC-F1FE71C4EE29}"/>
              </a:ext>
            </a:extLst>
          </p:cNvPr>
          <p:cNvSpPr/>
          <p:nvPr userDrawn="1"/>
        </p:nvSpPr>
        <p:spPr>
          <a:xfrm>
            <a:off x="0" y="-153514"/>
            <a:ext cx="5303520" cy="70111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65486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10/1/21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71409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658" r:id="rId12"/>
    <p:sldLayoutId id="2147483659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A3DF376-B4FF-5543-960F-F686084ADA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9144" y="0"/>
            <a:ext cx="12210288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3F7D27-B471-6B40-B5CD-78D2C34ED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60" y="5115355"/>
            <a:ext cx="10128649" cy="17426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46A237-7DD4-5141-91E0-66F35245CB5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484909" y="248181"/>
            <a:ext cx="1314462" cy="3092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9E0A28-733F-D649-99B9-77161866D23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56260" y="377050"/>
            <a:ext cx="2190770" cy="180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819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2"/>
          </a:solidFill>
          <a:latin typeface="Avenir Next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NUL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NUL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NUL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pboily@uottawa.ca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NUL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tif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B20AA-D14E-5944-97E0-BB014EB91F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Data Analysis</a:t>
            </a:r>
          </a:p>
        </p:txBody>
      </p:sp>
    </p:spTree>
    <p:extLst>
      <p:ext uri="{BB962C8B-B14F-4D97-AF65-F5344CB8AC3E}">
        <p14:creationId xmlns:p14="http://schemas.microsoft.com/office/powerpoint/2010/main" val="2682958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TYPES OF MISSING OBSERVATIONS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Blank fields come in 4 </a:t>
            </a:r>
            <a:r>
              <a:rPr lang="en-US" dirty="0" err="1">
                <a:latin typeface="Dagny OT" panose="020B0504020201020104" pitchFamily="34" charset="77"/>
              </a:rPr>
              <a:t>flavours</a:t>
            </a:r>
            <a:r>
              <a:rPr lang="en-US" dirty="0">
                <a:latin typeface="Dagny OT" panose="020B0504020201020104" pitchFamily="34" charset="77"/>
              </a:rPr>
              <a:t>:</a:t>
            </a:r>
            <a:endParaRPr lang="en-US" b="1" dirty="0">
              <a:latin typeface="Dagny OT" panose="020B0504020201020104" pitchFamily="34" charset="77"/>
            </a:endParaRPr>
          </a:p>
          <a:p>
            <a:pPr lvl="1" algn="l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Nonresponse</a:t>
            </a:r>
            <a:br>
              <a:rPr lang="en-US" i="0" dirty="0">
                <a:latin typeface="Dagny OT" panose="020B0504020201020104" pitchFamily="34" charset="77"/>
              </a:rPr>
            </a:br>
            <a:r>
              <a:rPr lang="en-US" i="0" dirty="0">
                <a:latin typeface="Dagny OT" panose="020B0504020201020104" pitchFamily="34" charset="77"/>
              </a:rPr>
              <a:t>an observation was expected but none had been entered</a:t>
            </a:r>
          </a:p>
          <a:p>
            <a:pPr lvl="1" algn="l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Data Entry Issue</a:t>
            </a:r>
            <a:br>
              <a:rPr lang="en-US" i="0" dirty="0">
                <a:latin typeface="Dagny OT" panose="020B0504020201020104" pitchFamily="34" charset="77"/>
              </a:rPr>
            </a:br>
            <a:r>
              <a:rPr lang="en-US" i="0" dirty="0">
                <a:latin typeface="Dagny OT" panose="020B0504020201020104" pitchFamily="34" charset="77"/>
              </a:rPr>
              <a:t>an observation was recorded but was not entered in the dataset</a:t>
            </a:r>
          </a:p>
          <a:p>
            <a:pPr lvl="1" algn="l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Invalid Entry</a:t>
            </a:r>
            <a:br>
              <a:rPr lang="en-US" i="0" dirty="0">
                <a:latin typeface="Dagny OT" panose="020B0504020201020104" pitchFamily="34" charset="77"/>
              </a:rPr>
            </a:br>
            <a:r>
              <a:rPr lang="en-US" i="0" dirty="0">
                <a:latin typeface="Dagny OT" panose="020B0504020201020104" pitchFamily="34" charset="77"/>
              </a:rPr>
              <a:t>an observation was recorded but was considered invalid and has been removed</a:t>
            </a:r>
          </a:p>
          <a:p>
            <a:pPr lvl="1" algn="l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Expected Blank</a:t>
            </a:r>
            <a:br>
              <a:rPr lang="en-US" i="0" dirty="0">
                <a:latin typeface="Dagny OT" panose="020B0504020201020104" pitchFamily="34" charset="77"/>
              </a:rPr>
            </a:br>
            <a:r>
              <a:rPr lang="en-US" i="0" dirty="0">
                <a:latin typeface="Dagny OT" panose="020B0504020201020104" pitchFamily="34" charset="77"/>
              </a:rPr>
              <a:t>a field has been left blank, but expectedly so</a:t>
            </a: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Too many missing values (of the first three type) can be indicative of </a:t>
            </a:r>
            <a:r>
              <a:rPr lang="en-US" b="1" dirty="0">
                <a:latin typeface="Dagny OT" panose="020B0504020201020104" pitchFamily="34" charset="77"/>
              </a:rPr>
              <a:t>issues with the data collection process </a:t>
            </a:r>
            <a:r>
              <a:rPr lang="en-US" dirty="0">
                <a:latin typeface="Dagny OT" panose="020B0504020201020104" pitchFamily="34" charset="77"/>
              </a:rPr>
              <a:t>(more on this later); too many missing values (of the fourth type) can be indicative of </a:t>
            </a:r>
            <a:r>
              <a:rPr lang="en-US" b="1" dirty="0">
                <a:latin typeface="Dagny OT" panose="020B0504020201020104" pitchFamily="34" charset="77"/>
              </a:rPr>
              <a:t>poor questionnaire design</a:t>
            </a:r>
            <a:r>
              <a:rPr lang="en-US" dirty="0">
                <a:latin typeface="Dagny OT" panose="020B0504020201020104" pitchFamily="34" charset="77"/>
              </a:rPr>
              <a:t>.</a:t>
            </a:r>
          </a:p>
          <a:p>
            <a:pPr marL="0" indent="0">
              <a:lnSpc>
                <a:spcPct val="100000"/>
              </a:lnSpc>
              <a:buNone/>
            </a:pPr>
            <a:endParaRPr lang="en-US" i="0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2290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CASE FOR IMPUTATION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Not all analytical methods can easily accommodate missing observations – 2 options: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endParaRPr lang="en-US" sz="500" b="1" i="0" dirty="0">
              <a:latin typeface="Dagny OT" panose="020B0504020201020104" pitchFamily="34" charset="7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Discard </a:t>
            </a:r>
            <a:r>
              <a:rPr lang="en-US" i="0" dirty="0">
                <a:latin typeface="Dagny OT" panose="020B0504020201020104" pitchFamily="34" charset="77"/>
              </a:rPr>
              <a:t>the missing observation</a:t>
            </a:r>
          </a:p>
          <a:p>
            <a:pPr lvl="2">
              <a:lnSpc>
                <a:spcPct val="100000"/>
              </a:lnSpc>
              <a:buFont typeface=".AppleSystemUIFont" charset="-120"/>
              <a:buChar char="-"/>
            </a:pPr>
            <a:r>
              <a:rPr lang="en-US" sz="2000" dirty="0">
                <a:latin typeface="Dagny OT" panose="020B0504020201020104" pitchFamily="34" charset="77"/>
              </a:rPr>
              <a:t>not recommended, unless the data is missing completely randomly in the dataset as a whole </a:t>
            </a:r>
          </a:p>
          <a:p>
            <a:pPr lvl="2">
              <a:lnSpc>
                <a:spcPct val="100000"/>
              </a:lnSpc>
              <a:buFont typeface=".AppleSystemUIFont" charset="-120"/>
              <a:buChar char="-"/>
            </a:pPr>
            <a:r>
              <a:rPr lang="en-US" sz="2000" dirty="0">
                <a:latin typeface="Dagny OT" panose="020B0504020201020104" pitchFamily="34" charset="77"/>
              </a:rPr>
              <a:t>acceptable in certain situations (such as a small number of missing values in a large dataset)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endParaRPr lang="en-US" sz="500" i="0" dirty="0">
              <a:latin typeface="Dagny OT" panose="020B0504020201020104" pitchFamily="34" charset="7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Come up with a </a:t>
            </a:r>
            <a:r>
              <a:rPr lang="en-US" b="1" i="0" dirty="0">
                <a:latin typeface="Dagny OT" panose="020B0504020201020104" pitchFamily="34" charset="77"/>
              </a:rPr>
              <a:t>replacement (imputation) value</a:t>
            </a:r>
          </a:p>
          <a:p>
            <a:pPr lvl="2">
              <a:lnSpc>
                <a:spcPct val="100000"/>
              </a:lnSpc>
              <a:buFont typeface=".AppleSystemUIFont" charset="-120"/>
              <a:buChar char="-"/>
            </a:pPr>
            <a:r>
              <a:rPr lang="en-US" sz="2000" dirty="0">
                <a:latin typeface="Dagny OT" panose="020B0504020201020104" pitchFamily="34" charset="77"/>
              </a:rPr>
              <a:t>main drawback: we never know what the true value would have been</a:t>
            </a:r>
          </a:p>
          <a:p>
            <a:pPr lvl="2">
              <a:lnSpc>
                <a:spcPct val="100000"/>
              </a:lnSpc>
              <a:buFont typeface=".AppleSystemUIFont" charset="-120"/>
              <a:buChar char="-"/>
            </a:pPr>
            <a:r>
              <a:rPr lang="en-US" sz="2000" dirty="0">
                <a:latin typeface="Dagny OT" panose="020B0504020201020104" pitchFamily="34" charset="77"/>
              </a:rPr>
              <a:t>often the best available option</a:t>
            </a:r>
          </a:p>
          <a:p>
            <a:pPr>
              <a:lnSpc>
                <a:spcPct val="100000"/>
              </a:lnSpc>
            </a:pPr>
            <a:endParaRPr lang="en-US" sz="100" b="1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81754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MISSING VALUE MECHANISMS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Missing Completely at Random (MCAR)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item absence is independent of its value or of auxiliary variables</a:t>
            </a:r>
          </a:p>
          <a:p>
            <a:pPr algn="just">
              <a:lnSpc>
                <a:spcPct val="100000"/>
              </a:lnSpc>
            </a:pPr>
            <a:endParaRPr lang="en-US" sz="5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Missing at Random (MAR)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item absence is not completely random; can be accounted by auxiliary variables with complete info</a:t>
            </a:r>
          </a:p>
          <a:p>
            <a:pPr algn="just">
              <a:lnSpc>
                <a:spcPct val="100000"/>
              </a:lnSpc>
            </a:pPr>
            <a:endParaRPr lang="en-US" sz="5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Not Missing at Random (NMAR)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reason for nonresponse is related to item value (also called </a:t>
            </a:r>
            <a:r>
              <a:rPr lang="en-US" b="1" i="0" dirty="0">
                <a:latin typeface="Dagny OT" panose="020B0504020201020104" pitchFamily="34" charset="77"/>
              </a:rPr>
              <a:t>non-ignorable non-response</a:t>
            </a:r>
            <a:r>
              <a:rPr lang="en-US" i="0" dirty="0">
                <a:latin typeface="Dagny OT" panose="020B0504020201020104" pitchFamily="34" charset="77"/>
              </a:rPr>
              <a:t>)</a:t>
            </a:r>
          </a:p>
          <a:p>
            <a:pPr algn="just">
              <a:lnSpc>
                <a:spcPct val="100000"/>
              </a:lnSpc>
            </a:pPr>
            <a:endParaRPr lang="en-US" sz="100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9325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IMPUTATION METHODS</a:t>
            </a:r>
            <a:endParaRPr lang="en-US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/>
                  <a:t>List-wise deletion</a:t>
                </a:r>
                <a:endParaRPr lang="en-US" sz="500" dirty="0"/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/>
                  <a:t>Mean or most frequent imputation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/>
                  <a:t>Regression or correlation imputation</a:t>
                </a:r>
                <a:endParaRPr lang="en-US" sz="500" dirty="0"/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/>
                  <a:t>Stochastic regression imputation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/>
                  <a:t>Last observation carried forward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/>
                  <a:t>-nearest </a:t>
                </a:r>
                <a:r>
                  <a:rPr lang="en-US" dirty="0" err="1"/>
                  <a:t>neighbours</a:t>
                </a:r>
                <a:r>
                  <a:rPr lang="en-US" dirty="0"/>
                  <a:t> imputation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/>
                  <a:t>Multiple imputation</a:t>
                </a: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dirty="0"/>
                  <a:t>etc.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61" t="-1060" b="-31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1470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IMPUTATION METHODS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List-wise deletion: </a:t>
            </a:r>
            <a:r>
              <a:rPr lang="en-US" dirty="0">
                <a:latin typeface="Dagny OT" panose="020B0504020201020104" pitchFamily="34" charset="77"/>
              </a:rPr>
              <a:t>remove units with at least one missing values.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u="sng" dirty="0">
                <a:latin typeface="Dagny OT" panose="020B0504020201020104" pitchFamily="34" charset="77"/>
              </a:rPr>
              <a:t>Assumption</a:t>
            </a:r>
            <a:r>
              <a:rPr lang="en-US" i="0" dirty="0">
                <a:latin typeface="Dagny OT" panose="020B0504020201020104" pitchFamily="34" charset="77"/>
              </a:rPr>
              <a:t>: MCAR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u="sng" dirty="0">
                <a:latin typeface="Dagny OT" panose="020B0504020201020104" pitchFamily="34" charset="77"/>
              </a:rPr>
              <a:t>Cons</a:t>
            </a:r>
            <a:r>
              <a:rPr lang="en-US" i="0" dirty="0">
                <a:latin typeface="Dagny OT" panose="020B0504020201020104" pitchFamily="34" charset="77"/>
              </a:rPr>
              <a:t>: can introduce bias (if not MCAR), reduction in sample size, increase in standard error</a:t>
            </a:r>
            <a:endParaRPr lang="en-US" b="1" i="0" dirty="0">
              <a:latin typeface="Dagny OT" panose="020B0504020201020104" pitchFamily="34" charset="77"/>
            </a:endParaRPr>
          </a:p>
          <a:p>
            <a:pPr algn="just">
              <a:lnSpc>
                <a:spcPct val="100000"/>
              </a:lnSpc>
            </a:pPr>
            <a:endParaRPr lang="en-US" sz="10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Mean </a:t>
            </a:r>
            <a:r>
              <a:rPr lang="en-US" dirty="0">
                <a:latin typeface="Dagny OT" panose="020B0504020201020104" pitchFamily="34" charset="77"/>
              </a:rPr>
              <a:t>or</a:t>
            </a:r>
            <a:r>
              <a:rPr lang="en-US" b="1" dirty="0">
                <a:latin typeface="Dagny OT" panose="020B0504020201020104" pitchFamily="34" charset="77"/>
              </a:rPr>
              <a:t> Most Frequent Imputation: </a:t>
            </a:r>
            <a:r>
              <a:rPr lang="en-US" dirty="0">
                <a:latin typeface="Dagny OT" panose="020B0504020201020104" pitchFamily="34" charset="77"/>
              </a:rPr>
              <a:t>substitute missing values by average value or most frequent value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u="sng" dirty="0">
                <a:latin typeface="Dagny OT" panose="020B0504020201020104" pitchFamily="34" charset="77"/>
              </a:rPr>
              <a:t>Assumption</a:t>
            </a:r>
            <a:r>
              <a:rPr lang="en-US" i="0" dirty="0">
                <a:latin typeface="Dagny OT" panose="020B0504020201020104" pitchFamily="34" charset="77"/>
              </a:rPr>
              <a:t>: MCAR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u="sng" dirty="0">
                <a:latin typeface="Dagny OT" panose="020B0504020201020104" pitchFamily="34" charset="77"/>
              </a:rPr>
              <a:t>Cons</a:t>
            </a:r>
            <a:r>
              <a:rPr lang="en-US" i="0" dirty="0">
                <a:latin typeface="Dagny OT" panose="020B0504020201020104" pitchFamily="34" charset="77"/>
              </a:rPr>
              <a:t>: distortions of distribution (spike at mean) and relationships among variables</a:t>
            </a:r>
            <a:endParaRPr lang="en-US" b="1" i="0" dirty="0">
              <a:latin typeface="Dagny OT" panose="020B0504020201020104" pitchFamily="34" charset="77"/>
            </a:endParaRPr>
          </a:p>
          <a:p>
            <a:pPr algn="just">
              <a:lnSpc>
                <a:spcPct val="100000"/>
              </a:lnSpc>
            </a:pPr>
            <a:endParaRPr lang="en-US" sz="1000" b="1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82622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IMPUTATION METHODS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Regression</a:t>
            </a:r>
            <a:r>
              <a:rPr lang="en-US" dirty="0">
                <a:latin typeface="Dagny OT" panose="020B0504020201020104" pitchFamily="34" charset="77"/>
              </a:rPr>
              <a:t> or </a:t>
            </a:r>
            <a:r>
              <a:rPr lang="en-US" b="1" dirty="0">
                <a:latin typeface="Dagny OT" panose="020B0504020201020104" pitchFamily="34" charset="77"/>
              </a:rPr>
              <a:t>Correlation Imputation:</a:t>
            </a:r>
            <a:r>
              <a:rPr lang="en-US" dirty="0">
                <a:latin typeface="Dagny OT" panose="020B0504020201020104" pitchFamily="34" charset="77"/>
              </a:rPr>
              <a:t> substitute missing values by using regression based on other variables (with complete information)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u="sng" dirty="0">
                <a:latin typeface="Dagny OT" panose="020B0504020201020104" pitchFamily="34" charset="77"/>
              </a:rPr>
              <a:t>Assumption</a:t>
            </a:r>
            <a:r>
              <a:rPr lang="en-US" i="0" dirty="0">
                <a:latin typeface="Dagny OT" panose="020B0504020201020104" pitchFamily="34" charset="77"/>
              </a:rPr>
              <a:t>: MAR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u="sng" dirty="0">
                <a:latin typeface="Dagny OT" panose="020B0504020201020104" pitchFamily="34" charset="77"/>
              </a:rPr>
              <a:t>Cons</a:t>
            </a:r>
            <a:r>
              <a:rPr lang="en-US" i="0" dirty="0">
                <a:latin typeface="Dagny OT" panose="020B0504020201020104" pitchFamily="34" charset="77"/>
              </a:rPr>
              <a:t>: artificial reduction in variability, over-estimation of correlation</a:t>
            </a:r>
          </a:p>
          <a:p>
            <a:pPr algn="just">
              <a:lnSpc>
                <a:spcPct val="100000"/>
              </a:lnSpc>
            </a:pPr>
            <a:endParaRPr lang="en-US" sz="10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Stochastic Regression Imputation: </a:t>
            </a:r>
            <a:r>
              <a:rPr lang="en-US" dirty="0">
                <a:latin typeface="Dagny OT" panose="020B0504020201020104" pitchFamily="34" charset="77"/>
              </a:rPr>
              <a:t>regression imputation with random error terms added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u="sng" dirty="0">
                <a:latin typeface="Dagny OT" panose="020B0504020201020104" pitchFamily="34" charset="77"/>
              </a:rPr>
              <a:t>Assumption</a:t>
            </a:r>
            <a:r>
              <a:rPr lang="en-US" i="0" dirty="0">
                <a:latin typeface="Dagny OT" panose="020B0504020201020104" pitchFamily="34" charset="77"/>
              </a:rPr>
              <a:t>: MAR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u="sng" dirty="0">
                <a:latin typeface="Dagny OT" panose="020B0504020201020104" pitchFamily="34" charset="77"/>
              </a:rPr>
              <a:t>Cons</a:t>
            </a:r>
            <a:r>
              <a:rPr lang="en-US" i="0" dirty="0">
                <a:latin typeface="Dagny OT" panose="020B0504020201020104" pitchFamily="34" charset="77"/>
              </a:rPr>
              <a:t>: increased risk of type I error (false positives) due to small std error</a:t>
            </a:r>
          </a:p>
          <a:p>
            <a:pPr marL="0" indent="0" algn="just">
              <a:lnSpc>
                <a:spcPct val="100000"/>
              </a:lnSpc>
            </a:pPr>
            <a:endParaRPr lang="en-US" sz="100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3809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IMPUTATION METHODS</a:t>
            </a:r>
            <a:endParaRPr lang="en-US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 algn="just">
                  <a:lnSpc>
                    <a:spcPct val="100000"/>
                  </a:lnSpc>
                  <a:buNone/>
                </a:pPr>
                <a:r>
                  <a:rPr lang="en-US" b="1" dirty="0">
                    <a:latin typeface="Dagny OT" panose="020B0504020201020104" pitchFamily="34" charset="77"/>
                  </a:rPr>
                  <a:t>Last Observation Carried Forward (LOCF): </a:t>
                </a:r>
                <a:r>
                  <a:rPr lang="en-US" dirty="0">
                    <a:latin typeface="Dagny OT" panose="020B0504020201020104" pitchFamily="34" charset="77"/>
                  </a:rPr>
                  <a:t>substitute the missing values with previous values (in a longitudinal study)</a:t>
                </a:r>
              </a:p>
              <a:p>
                <a:pPr lvl="1" algn="just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US" i="0" u="sng" dirty="0">
                    <a:latin typeface="Dagny OT" panose="020B0504020201020104" pitchFamily="34" charset="77"/>
                  </a:rPr>
                  <a:t>Assumption</a:t>
                </a:r>
                <a:r>
                  <a:rPr lang="en-US" i="0" dirty="0">
                    <a:latin typeface="Dagny OT" panose="020B0504020201020104" pitchFamily="34" charset="77"/>
                  </a:rPr>
                  <a:t>: MCAR, values do not vary greatly over time</a:t>
                </a:r>
              </a:p>
              <a:p>
                <a:pPr lvl="1" algn="just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US" i="0" u="sng" dirty="0">
                    <a:latin typeface="Dagny OT" panose="020B0504020201020104" pitchFamily="34" charset="77"/>
                  </a:rPr>
                  <a:t>Cons</a:t>
                </a:r>
                <a:r>
                  <a:rPr lang="en-US" i="0" dirty="0">
                    <a:latin typeface="Dagny OT" panose="020B0504020201020104" pitchFamily="34" charset="77"/>
                  </a:rPr>
                  <a:t>: may be too “generous”, depending on the nature of study</a:t>
                </a:r>
                <a:endParaRPr lang="en-US" b="1" i="0" dirty="0">
                  <a:latin typeface="Dagny OT" panose="020B0504020201020104" pitchFamily="34" charset="77"/>
                </a:endParaRPr>
              </a:p>
              <a:p>
                <a:pPr algn="just">
                  <a:lnSpc>
                    <a:spcPct val="100000"/>
                  </a:lnSpc>
                </a:pPr>
                <a:endParaRPr lang="en-US" sz="1000" b="1" i="1" dirty="0">
                  <a:latin typeface="Dagny OT" panose="020B0504020201020104" pitchFamily="34" charset="77"/>
                </a:endParaRPr>
              </a:p>
              <a:p>
                <a:pPr marL="0" indent="0" algn="just">
                  <a:lnSpc>
                    <a:spcPct val="100000"/>
                  </a:lnSpc>
                  <a:buNone/>
                </a:pP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𝒌</m:t>
                    </m:r>
                  </m:oMath>
                </a14:m>
                <a:r>
                  <a:rPr lang="en-US" b="1" dirty="0">
                    <a:latin typeface="Dagny OT" panose="020B0504020201020104" pitchFamily="34" charset="77"/>
                  </a:rPr>
                  <a:t>-Nearest-</a:t>
                </a:r>
                <a:r>
                  <a:rPr lang="en-US" b="1" dirty="0" err="1">
                    <a:latin typeface="Dagny OT" panose="020B0504020201020104" pitchFamily="34" charset="77"/>
                  </a:rPr>
                  <a:t>Neighbour</a:t>
                </a:r>
                <a:r>
                  <a:rPr lang="en-US" b="1" dirty="0">
                    <a:latin typeface="Dagny OT" panose="020B0504020201020104" pitchFamily="34" charset="77"/>
                  </a:rPr>
                  <a:t> Imputation (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𝒌</m:t>
                    </m:r>
                  </m:oMath>
                </a14:m>
                <a:r>
                  <a:rPr lang="en-US" b="1" dirty="0">
                    <a:latin typeface="Dagny OT" panose="020B0504020201020104" pitchFamily="34" charset="77"/>
                  </a:rPr>
                  <a:t>NN):</a:t>
                </a:r>
                <a:r>
                  <a:rPr lang="en-US" dirty="0">
                    <a:latin typeface="Dagny OT" panose="020B0504020201020104" pitchFamily="34" charset="77"/>
                  </a:rPr>
                  <a:t> substitute the missing entry with the average from the group of the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dirty="0">
                    <a:latin typeface="Dagny OT" panose="020B0504020201020104" pitchFamily="34" charset="77"/>
                  </a:rPr>
                  <a:t> most </a:t>
                </a:r>
                <a:r>
                  <a:rPr lang="en-US" b="1" dirty="0">
                    <a:latin typeface="Dagny OT" panose="020B0504020201020104" pitchFamily="34" charset="77"/>
                  </a:rPr>
                  <a:t>similar</a:t>
                </a:r>
                <a:r>
                  <a:rPr lang="en-US" dirty="0">
                    <a:latin typeface="Dagny OT" panose="020B0504020201020104" pitchFamily="34" charset="77"/>
                  </a:rPr>
                  <a:t> complete respondents</a:t>
                </a:r>
              </a:p>
              <a:p>
                <a:pPr lvl="1" algn="just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US" i="0" u="sng" dirty="0">
                    <a:latin typeface="Dagny OT" panose="020B0504020201020104" pitchFamily="34" charset="77"/>
                  </a:rPr>
                  <a:t>Assumption</a:t>
                </a:r>
                <a:r>
                  <a:rPr lang="en-US" i="0" dirty="0">
                    <a:latin typeface="Dagny OT" panose="020B0504020201020104" pitchFamily="34" charset="77"/>
                  </a:rPr>
                  <a:t>: MAR</a:t>
                </a:r>
              </a:p>
              <a:p>
                <a:pPr lvl="1" algn="just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US" i="0" u="sng" dirty="0">
                    <a:latin typeface="Dagny OT" panose="020B0504020201020104" pitchFamily="34" charset="77"/>
                  </a:rPr>
                  <a:t>Cons</a:t>
                </a:r>
                <a:r>
                  <a:rPr lang="en-US" i="0" dirty="0">
                    <a:latin typeface="Dagny OT" panose="020B0504020201020104" pitchFamily="34" charset="77"/>
                  </a:rPr>
                  <a:t>: difficult to choose appropriate value for k. Possible distortion in data structure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0" smtClean="0">
                        <a:latin typeface="Cambria Math" panose="02040503050406030204" pitchFamily="18" charset="0"/>
                      </a:rPr>
                      <m:t>k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&gt;1</m:t>
                    </m:r>
                  </m:oMath>
                </a14:m>
                <a:r>
                  <a:rPr lang="en-US" i="0" dirty="0">
                    <a:latin typeface="Dagny OT" panose="020B0504020201020104" pitchFamily="34" charset="77"/>
                  </a:rPr>
                  <a:t>)</a:t>
                </a:r>
              </a:p>
              <a:p>
                <a:pPr algn="just">
                  <a:lnSpc>
                    <a:spcPct val="100000"/>
                  </a:lnSpc>
                </a:pPr>
                <a:endParaRPr lang="en-US" sz="100" dirty="0">
                  <a:latin typeface="Dagny OT" panose="020B0504020201020104" pitchFamily="34" charset="77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61" t="-1060" r="-528" b="-4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86998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EBF9D69-C23B-F24F-8B74-9B31B44C0019}"/>
              </a:ext>
            </a:extLst>
          </p:cNvPr>
          <p:cNvSpPr/>
          <p:nvPr/>
        </p:nvSpPr>
        <p:spPr>
          <a:xfrm>
            <a:off x="-226828" y="-77972"/>
            <a:ext cx="12489712" cy="72868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4294967295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1799" y="701675"/>
            <a:ext cx="5953530" cy="5607050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idx="4294967295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59" y="701675"/>
            <a:ext cx="5955341" cy="5607050"/>
          </a:xfrm>
        </p:spPr>
      </p:pic>
      <p:sp>
        <p:nvSpPr>
          <p:cNvPr id="10" name="Rectangle 9"/>
          <p:cNvSpPr/>
          <p:nvPr/>
        </p:nvSpPr>
        <p:spPr>
          <a:xfrm>
            <a:off x="332246" y="701675"/>
            <a:ext cx="18870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Original Data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287587" y="701675"/>
            <a:ext cx="25074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List-wise Deletion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1170609" y="701676"/>
            <a:ext cx="864720" cy="2925444"/>
          </a:xfrm>
          <a:prstGeom prst="rect">
            <a:avLst/>
          </a:prstGeom>
          <a:solidFill>
            <a:schemeClr val="accent1">
              <a:alpha val="3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/>
              <p:cNvSpPr/>
              <p:nvPr/>
            </p:nvSpPr>
            <p:spPr>
              <a:xfrm>
                <a:off x="1831179" y="73397"/>
                <a:ext cx="863544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>
                    <a:solidFill>
                      <a:schemeClr val="tx2"/>
                    </a:solidFill>
                    <a:latin typeface="Dagny OT" panose="020B0504020201020104" pitchFamily="34" charset="77"/>
                    <a:ea typeface="Helvetica Light" charset="0"/>
                    <a:cs typeface="Helvetica Light" charset="0"/>
                  </a:rPr>
                  <a:t>Artificial data: </a:t>
                </a:r>
                <a:r>
                  <a:rPr lang="en-US">
                    <a:solidFill>
                      <a:schemeClr val="tx2"/>
                    </a:solidFill>
                    <a:latin typeface="Dagny OT" panose="020B0504020201020104" pitchFamily="34" charset="77"/>
                    <a:ea typeface="Helvetica Light" charset="0"/>
                    <a:cs typeface="Helvetica Light" charset="0"/>
                  </a:rPr>
                  <a:t>the </a:t>
                </a:r>
                <a14:m>
                  <m:oMath xmlns:m="http://schemas.openxmlformats.org/officeDocument/2006/math"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charset="0"/>
                        <a:ea typeface="Helvetica Light" charset="0"/>
                        <a:cs typeface="Helvetica Light" charset="0"/>
                      </a:rPr>
                      <m:t>𝑦</m:t>
                    </m:r>
                  </m:oMath>
                </a14:m>
                <a:r>
                  <a:rPr lang="en-US">
                    <a:solidFill>
                      <a:schemeClr val="tx2"/>
                    </a:solidFill>
                    <a:latin typeface="Dagny OT" panose="020B0504020201020104" pitchFamily="34" charset="77"/>
                    <a:ea typeface="Helvetica Light" charset="0"/>
                    <a:cs typeface="Helvetica Light" charset="0"/>
                  </a:rPr>
                  <a:t> values of all points for which </a:t>
                </a:r>
                <a14:m>
                  <m:oMath xmlns:m="http://schemas.openxmlformats.org/officeDocument/2006/math"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charset="0"/>
                        <a:ea typeface="Helvetica Light" charset="0"/>
                        <a:cs typeface="Helvetica Light" charset="0"/>
                      </a:rPr>
                      <m:t>𝑥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charset="0"/>
                        <a:ea typeface="Helvetica Light" charset="0"/>
                        <a:cs typeface="Helvetica Light" charset="0"/>
                      </a:rPr>
                      <m:t>&gt;92</m:t>
                    </m:r>
                  </m:oMath>
                </a14:m>
                <a:r>
                  <a:rPr lang="en-US">
                    <a:solidFill>
                      <a:schemeClr val="tx2"/>
                    </a:solidFill>
                    <a:latin typeface="Dagny OT" panose="020B0504020201020104" pitchFamily="34" charset="77"/>
                    <a:ea typeface="Helvetica Light" charset="0"/>
                    <a:cs typeface="Helvetica Light" charset="0"/>
                  </a:rPr>
                  <a:t> have been erased by mistake. </a:t>
                </a:r>
              </a:p>
            </p:txBody>
          </p:sp>
        </mc:Choice>
        <mc:Fallback xmlns=""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1179" y="73397"/>
                <a:ext cx="8635441" cy="369332"/>
              </a:xfrm>
              <a:prstGeom prst="rect">
                <a:avLst/>
              </a:prstGeom>
              <a:blipFill>
                <a:blip r:embed="rId4"/>
                <a:stretch>
                  <a:fillRect l="-588" t="-6667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47145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E948A96-CB2C-C246-B112-605219879E19}"/>
              </a:ext>
            </a:extLst>
          </p:cNvPr>
          <p:cNvSpPr/>
          <p:nvPr/>
        </p:nvSpPr>
        <p:spPr>
          <a:xfrm>
            <a:off x="-226828" y="-77972"/>
            <a:ext cx="12489712" cy="72868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4294967295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400" y="702000"/>
            <a:ext cx="5955388" cy="5608800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idx="4294967295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00" y="702000"/>
            <a:ext cx="5957199" cy="5608800"/>
          </a:xfrm>
        </p:spPr>
      </p:pic>
      <p:sp>
        <p:nvSpPr>
          <p:cNvPr id="12" name="Rectangle 11"/>
          <p:cNvSpPr/>
          <p:nvPr/>
        </p:nvSpPr>
        <p:spPr>
          <a:xfrm>
            <a:off x="11029949" y="3429000"/>
            <a:ext cx="898193" cy="310487"/>
          </a:xfrm>
          <a:prstGeom prst="rect">
            <a:avLst/>
          </a:prstGeom>
          <a:solidFill>
            <a:schemeClr val="accent1">
              <a:alpha val="3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41ECA6-757D-CB45-982A-46FD3D0E9109}"/>
              </a:ext>
            </a:extLst>
          </p:cNvPr>
          <p:cNvSpPr/>
          <p:nvPr/>
        </p:nvSpPr>
        <p:spPr>
          <a:xfrm>
            <a:off x="332246" y="701675"/>
            <a:ext cx="18870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Original Data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4C0FF5-0A49-7643-B755-94278DB0DE82}"/>
              </a:ext>
            </a:extLst>
          </p:cNvPr>
          <p:cNvSpPr/>
          <p:nvPr/>
        </p:nvSpPr>
        <p:spPr>
          <a:xfrm>
            <a:off x="6287587" y="701675"/>
            <a:ext cx="23679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Mean Imputation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6E2EEE9A-EC6A-9849-B222-E061D7160C35}"/>
                  </a:ext>
                </a:extLst>
              </p:cNvPr>
              <p:cNvSpPr/>
              <p:nvPr/>
            </p:nvSpPr>
            <p:spPr>
              <a:xfrm>
                <a:off x="1831179" y="73397"/>
                <a:ext cx="863544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>
                    <a:solidFill>
                      <a:schemeClr val="tx2"/>
                    </a:solidFill>
                    <a:latin typeface="Dagny OT" panose="020B0504020201020104" pitchFamily="34" charset="77"/>
                    <a:ea typeface="Helvetica Light" charset="0"/>
                    <a:cs typeface="Helvetica Light" charset="0"/>
                  </a:rPr>
                  <a:t>Artificial data: </a:t>
                </a:r>
                <a:r>
                  <a:rPr lang="en-US">
                    <a:solidFill>
                      <a:schemeClr val="tx2"/>
                    </a:solidFill>
                    <a:latin typeface="Dagny OT" panose="020B0504020201020104" pitchFamily="34" charset="77"/>
                    <a:ea typeface="Helvetica Light" charset="0"/>
                    <a:cs typeface="Helvetica Light" charset="0"/>
                  </a:rPr>
                  <a:t>the </a:t>
                </a:r>
                <a14:m>
                  <m:oMath xmlns:m="http://schemas.openxmlformats.org/officeDocument/2006/math"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charset="0"/>
                        <a:ea typeface="Helvetica Light" charset="0"/>
                        <a:cs typeface="Helvetica Light" charset="0"/>
                      </a:rPr>
                      <m:t>𝑦</m:t>
                    </m:r>
                  </m:oMath>
                </a14:m>
                <a:r>
                  <a:rPr lang="en-US">
                    <a:solidFill>
                      <a:schemeClr val="tx2"/>
                    </a:solidFill>
                    <a:latin typeface="Dagny OT" panose="020B0504020201020104" pitchFamily="34" charset="77"/>
                    <a:ea typeface="Helvetica Light" charset="0"/>
                    <a:cs typeface="Helvetica Light" charset="0"/>
                  </a:rPr>
                  <a:t> values of all points for which </a:t>
                </a:r>
                <a14:m>
                  <m:oMath xmlns:m="http://schemas.openxmlformats.org/officeDocument/2006/math"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charset="0"/>
                        <a:ea typeface="Helvetica Light" charset="0"/>
                        <a:cs typeface="Helvetica Light" charset="0"/>
                      </a:rPr>
                      <m:t>𝑥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charset="0"/>
                        <a:ea typeface="Helvetica Light" charset="0"/>
                        <a:cs typeface="Helvetica Light" charset="0"/>
                      </a:rPr>
                      <m:t>&gt;92</m:t>
                    </m:r>
                  </m:oMath>
                </a14:m>
                <a:r>
                  <a:rPr lang="en-US">
                    <a:solidFill>
                      <a:schemeClr val="tx2"/>
                    </a:solidFill>
                    <a:latin typeface="Dagny OT" panose="020B0504020201020104" pitchFamily="34" charset="77"/>
                    <a:ea typeface="Helvetica Light" charset="0"/>
                    <a:cs typeface="Helvetica Light" charset="0"/>
                  </a:rPr>
                  <a:t> have been erased by mistake. </a:t>
                </a:r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6E2EEE9A-EC6A-9849-B222-E061D7160C3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1179" y="73397"/>
                <a:ext cx="8635441" cy="369332"/>
              </a:xfrm>
              <a:prstGeom prst="rect">
                <a:avLst/>
              </a:prstGeom>
              <a:blipFill>
                <a:blip r:embed="rId4"/>
                <a:stretch>
                  <a:fillRect l="-588" t="-6667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03508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F206979-A682-134C-B657-F3BD6EF31045}"/>
              </a:ext>
            </a:extLst>
          </p:cNvPr>
          <p:cNvSpPr/>
          <p:nvPr/>
        </p:nvSpPr>
        <p:spPr>
          <a:xfrm>
            <a:off x="-226828" y="-77972"/>
            <a:ext cx="12489712" cy="72868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Content Placeholder 7">
            <a:extLst>
              <a:ext uri="{FF2B5EF4-FFF2-40B4-BE49-F238E27FC236}">
                <a16:creationId xmlns:a16="http://schemas.microsoft.com/office/drawing/2014/main" id="{06E43716-6FB0-C240-A35D-153126018AAA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02" y="701675"/>
            <a:ext cx="5955341" cy="5607050"/>
          </a:xfrm>
          <a:prstGeom prst="rect">
            <a:avLst/>
          </a:prstGeom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4294967295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791" y="702000"/>
            <a:ext cx="5955388" cy="5608800"/>
          </a:xfrm>
        </p:spPr>
      </p:pic>
      <p:sp>
        <p:nvSpPr>
          <p:cNvPr id="12" name="Rectangle 11"/>
          <p:cNvSpPr/>
          <p:nvPr/>
        </p:nvSpPr>
        <p:spPr>
          <a:xfrm>
            <a:off x="11109627" y="1680250"/>
            <a:ext cx="782234" cy="597877"/>
          </a:xfrm>
          <a:prstGeom prst="rect">
            <a:avLst/>
          </a:prstGeom>
          <a:solidFill>
            <a:schemeClr val="accent1">
              <a:alpha val="3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1711977-823C-384E-8B1A-DB2DF54C2FC4}"/>
              </a:ext>
            </a:extLst>
          </p:cNvPr>
          <p:cNvSpPr/>
          <p:nvPr/>
        </p:nvSpPr>
        <p:spPr>
          <a:xfrm>
            <a:off x="332246" y="701675"/>
            <a:ext cx="18870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Original Data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02919AB-78C9-4B49-81A1-083841231752}"/>
              </a:ext>
            </a:extLst>
          </p:cNvPr>
          <p:cNvSpPr/>
          <p:nvPr/>
        </p:nvSpPr>
        <p:spPr>
          <a:xfrm>
            <a:off x="6287587" y="701675"/>
            <a:ext cx="30909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Regression Imputation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888D7CBE-7215-9240-92A9-519811975F18}"/>
                  </a:ext>
                </a:extLst>
              </p:cNvPr>
              <p:cNvSpPr/>
              <p:nvPr/>
            </p:nvSpPr>
            <p:spPr>
              <a:xfrm>
                <a:off x="1831179" y="73397"/>
                <a:ext cx="863544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>
                    <a:solidFill>
                      <a:schemeClr val="tx2"/>
                    </a:solidFill>
                    <a:latin typeface="Dagny OT" panose="020B0504020201020104" pitchFamily="34" charset="77"/>
                    <a:ea typeface="Helvetica Light" charset="0"/>
                    <a:cs typeface="Helvetica Light" charset="0"/>
                  </a:rPr>
                  <a:t>Artificial data: </a:t>
                </a:r>
                <a:r>
                  <a:rPr lang="en-US">
                    <a:solidFill>
                      <a:schemeClr val="tx2"/>
                    </a:solidFill>
                    <a:latin typeface="Dagny OT" panose="020B0504020201020104" pitchFamily="34" charset="77"/>
                    <a:ea typeface="Helvetica Light" charset="0"/>
                    <a:cs typeface="Helvetica Light" charset="0"/>
                  </a:rPr>
                  <a:t>the </a:t>
                </a:r>
                <a14:m>
                  <m:oMath xmlns:m="http://schemas.openxmlformats.org/officeDocument/2006/math"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charset="0"/>
                        <a:ea typeface="Helvetica Light" charset="0"/>
                        <a:cs typeface="Helvetica Light" charset="0"/>
                      </a:rPr>
                      <m:t>𝑦</m:t>
                    </m:r>
                  </m:oMath>
                </a14:m>
                <a:r>
                  <a:rPr lang="en-US">
                    <a:solidFill>
                      <a:schemeClr val="tx2"/>
                    </a:solidFill>
                    <a:latin typeface="Dagny OT" panose="020B0504020201020104" pitchFamily="34" charset="77"/>
                    <a:ea typeface="Helvetica Light" charset="0"/>
                    <a:cs typeface="Helvetica Light" charset="0"/>
                  </a:rPr>
                  <a:t> values of all points for which </a:t>
                </a:r>
                <a14:m>
                  <m:oMath xmlns:m="http://schemas.openxmlformats.org/officeDocument/2006/math"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charset="0"/>
                        <a:ea typeface="Helvetica Light" charset="0"/>
                        <a:cs typeface="Helvetica Light" charset="0"/>
                      </a:rPr>
                      <m:t>𝑥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charset="0"/>
                        <a:ea typeface="Helvetica Light" charset="0"/>
                        <a:cs typeface="Helvetica Light" charset="0"/>
                      </a:rPr>
                      <m:t>&gt;92</m:t>
                    </m:r>
                  </m:oMath>
                </a14:m>
                <a:r>
                  <a:rPr lang="en-US">
                    <a:solidFill>
                      <a:schemeClr val="tx2"/>
                    </a:solidFill>
                    <a:latin typeface="Dagny OT" panose="020B0504020201020104" pitchFamily="34" charset="77"/>
                    <a:ea typeface="Helvetica Light" charset="0"/>
                    <a:cs typeface="Helvetica Light" charset="0"/>
                  </a:rPr>
                  <a:t> have been erased by mistake. </a:t>
                </a:r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888D7CBE-7215-9240-92A9-519811975F1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1179" y="73397"/>
                <a:ext cx="8635441" cy="369332"/>
              </a:xfrm>
              <a:prstGeom prst="rect">
                <a:avLst/>
              </a:prstGeom>
              <a:blipFill>
                <a:blip r:embed="rId4"/>
                <a:stretch>
                  <a:fillRect l="-588" t="-6667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26266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/>
              <a:t>DATA PROCESSING &amp; DATA CLEANING</a:t>
            </a:r>
            <a:endParaRPr lang="en-US" b="1" dirty="0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4AD766D2-3812-D54B-A075-6E2D1A605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noFill/>
        </p:spPr>
        <p:txBody>
          <a:bodyPr/>
          <a:lstStyle/>
          <a:p>
            <a:r>
              <a:rPr lang="en-US" dirty="0"/>
              <a:t>Patrick Boily</a:t>
            </a:r>
            <a:br>
              <a:rPr lang="en-US" dirty="0"/>
            </a:br>
            <a:r>
              <a:rPr lang="en-US" dirty="0"/>
              <a:t>Data Action Lab | uOttawa | </a:t>
            </a:r>
            <a:r>
              <a:rPr lang="en-US" dirty="0" err="1"/>
              <a:t>Idlewyld</a:t>
            </a:r>
            <a:r>
              <a:rPr lang="en-US" dirty="0"/>
              <a:t> Analytics</a:t>
            </a:r>
          </a:p>
          <a:p>
            <a:r>
              <a:rPr lang="en-US" dirty="0">
                <a:solidFill>
                  <a:srgbClr val="92D05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pboily@uottawa.ca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41539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0CA1807-708C-934C-9272-DDE8809D116A}"/>
              </a:ext>
            </a:extLst>
          </p:cNvPr>
          <p:cNvSpPr/>
          <p:nvPr/>
        </p:nvSpPr>
        <p:spPr>
          <a:xfrm>
            <a:off x="-226828" y="-77972"/>
            <a:ext cx="12489712" cy="72868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Content Placeholder 7">
            <a:extLst>
              <a:ext uri="{FF2B5EF4-FFF2-40B4-BE49-F238E27FC236}">
                <a16:creationId xmlns:a16="http://schemas.microsoft.com/office/drawing/2014/main" id="{35A303A9-75DE-3F4F-94A5-2D2E9BB4825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59" y="701675"/>
            <a:ext cx="5955341" cy="5607050"/>
          </a:xfrm>
          <a:prstGeom prst="rect">
            <a:avLst/>
          </a:prstGeom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4294967295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048" y="702000"/>
            <a:ext cx="5955388" cy="5608800"/>
          </a:xfrm>
        </p:spPr>
      </p:pic>
      <p:sp>
        <p:nvSpPr>
          <p:cNvPr id="12" name="Rectangle 11"/>
          <p:cNvSpPr/>
          <p:nvPr/>
        </p:nvSpPr>
        <p:spPr>
          <a:xfrm>
            <a:off x="11122925" y="701674"/>
            <a:ext cx="926463" cy="2491901"/>
          </a:xfrm>
          <a:prstGeom prst="rect">
            <a:avLst/>
          </a:prstGeom>
          <a:solidFill>
            <a:schemeClr val="accent1">
              <a:alpha val="3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9EDC7E-4AD1-9F4D-BFB6-F0E5E1B47A7E}"/>
              </a:ext>
            </a:extLst>
          </p:cNvPr>
          <p:cNvSpPr/>
          <p:nvPr/>
        </p:nvSpPr>
        <p:spPr>
          <a:xfrm>
            <a:off x="332246" y="701675"/>
            <a:ext cx="18870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Original Data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D4EDE35-3808-D34F-AC2E-FD21B8541EE6}"/>
              </a:ext>
            </a:extLst>
          </p:cNvPr>
          <p:cNvSpPr/>
          <p:nvPr/>
        </p:nvSpPr>
        <p:spPr>
          <a:xfrm>
            <a:off x="6287587" y="701675"/>
            <a:ext cx="45432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Stochastic Regression Imputation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F650685F-EA48-B94E-93EA-7EE92BE71D8D}"/>
                  </a:ext>
                </a:extLst>
              </p:cNvPr>
              <p:cNvSpPr/>
              <p:nvPr/>
            </p:nvSpPr>
            <p:spPr>
              <a:xfrm>
                <a:off x="1831179" y="73397"/>
                <a:ext cx="863544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>
                    <a:solidFill>
                      <a:schemeClr val="tx2"/>
                    </a:solidFill>
                    <a:latin typeface="Dagny OT" panose="020B0504020201020104" pitchFamily="34" charset="77"/>
                    <a:ea typeface="Helvetica Light" charset="0"/>
                    <a:cs typeface="Helvetica Light" charset="0"/>
                  </a:rPr>
                  <a:t>Artificial data: </a:t>
                </a:r>
                <a:r>
                  <a:rPr lang="en-US">
                    <a:solidFill>
                      <a:schemeClr val="tx2"/>
                    </a:solidFill>
                    <a:latin typeface="Dagny OT" panose="020B0504020201020104" pitchFamily="34" charset="77"/>
                    <a:ea typeface="Helvetica Light" charset="0"/>
                    <a:cs typeface="Helvetica Light" charset="0"/>
                  </a:rPr>
                  <a:t>the </a:t>
                </a:r>
                <a14:m>
                  <m:oMath xmlns:m="http://schemas.openxmlformats.org/officeDocument/2006/math"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charset="0"/>
                        <a:ea typeface="Helvetica Light" charset="0"/>
                        <a:cs typeface="Helvetica Light" charset="0"/>
                      </a:rPr>
                      <m:t>𝑦</m:t>
                    </m:r>
                  </m:oMath>
                </a14:m>
                <a:r>
                  <a:rPr lang="en-US">
                    <a:solidFill>
                      <a:schemeClr val="tx2"/>
                    </a:solidFill>
                    <a:latin typeface="Dagny OT" panose="020B0504020201020104" pitchFamily="34" charset="77"/>
                    <a:ea typeface="Helvetica Light" charset="0"/>
                    <a:cs typeface="Helvetica Light" charset="0"/>
                  </a:rPr>
                  <a:t> values of all points for which </a:t>
                </a:r>
                <a14:m>
                  <m:oMath xmlns:m="http://schemas.openxmlformats.org/officeDocument/2006/math"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charset="0"/>
                        <a:ea typeface="Helvetica Light" charset="0"/>
                        <a:cs typeface="Helvetica Light" charset="0"/>
                      </a:rPr>
                      <m:t>𝑥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charset="0"/>
                        <a:ea typeface="Helvetica Light" charset="0"/>
                        <a:cs typeface="Helvetica Light" charset="0"/>
                      </a:rPr>
                      <m:t>&gt;92</m:t>
                    </m:r>
                  </m:oMath>
                </a14:m>
                <a:r>
                  <a:rPr lang="en-US">
                    <a:solidFill>
                      <a:schemeClr val="tx2"/>
                    </a:solidFill>
                    <a:latin typeface="Dagny OT" panose="020B0504020201020104" pitchFamily="34" charset="77"/>
                    <a:ea typeface="Helvetica Light" charset="0"/>
                    <a:cs typeface="Helvetica Light" charset="0"/>
                  </a:rPr>
                  <a:t> have been erased by mistake. </a:t>
                </a:r>
              </a:p>
            </p:txBody>
          </p:sp>
        </mc:Choice>
        <mc:Fallback xmlns="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F650685F-EA48-B94E-93EA-7EE92BE71D8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1179" y="73397"/>
                <a:ext cx="8635441" cy="369332"/>
              </a:xfrm>
              <a:prstGeom prst="rect">
                <a:avLst/>
              </a:prstGeom>
              <a:blipFill>
                <a:blip r:embed="rId4"/>
                <a:stretch>
                  <a:fillRect l="-588" t="-6667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50190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MULTIPLE IMPUTATION</a:t>
            </a:r>
            <a:endParaRPr lang="en-US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 algn="just">
                  <a:lnSpc>
                    <a:spcPct val="100000"/>
                  </a:lnSpc>
                  <a:buNone/>
                </a:pPr>
                <a:r>
                  <a:rPr lang="en-US" dirty="0">
                    <a:latin typeface="Dagny OT" panose="020B0504020201020104" pitchFamily="34" charset="77"/>
                  </a:rPr>
                  <a:t>Imputations increase the noise in the data. </a:t>
                </a:r>
              </a:p>
              <a:p>
                <a:pPr algn="just">
                  <a:lnSpc>
                    <a:spcPct val="100000"/>
                  </a:lnSpc>
                </a:pPr>
                <a:endParaRPr lang="en-US" sz="500" dirty="0">
                  <a:latin typeface="Dagny OT" panose="020B0504020201020104" pitchFamily="34" charset="77"/>
                </a:endParaRPr>
              </a:p>
              <a:p>
                <a:pPr marL="0" indent="0" algn="just">
                  <a:lnSpc>
                    <a:spcPct val="100000"/>
                  </a:lnSpc>
                  <a:buNone/>
                </a:pPr>
                <a:r>
                  <a:rPr lang="en-US" dirty="0">
                    <a:latin typeface="Dagny OT" panose="020B0504020201020104" pitchFamily="34" charset="77"/>
                  </a:rPr>
                  <a:t>In </a:t>
                </a:r>
                <a:r>
                  <a:rPr lang="en-US" b="1" dirty="0">
                    <a:latin typeface="Dagny OT" panose="020B0504020201020104" pitchFamily="34" charset="77"/>
                  </a:rPr>
                  <a:t>multiple imputation</a:t>
                </a:r>
                <a:r>
                  <a:rPr lang="en-US" dirty="0">
                    <a:latin typeface="Dagny OT" panose="020B0504020201020104" pitchFamily="34" charset="77"/>
                  </a:rPr>
                  <a:t>, the effect of that noise can be measured by consolidating the analysis outcome from multiple imputed datasets.</a:t>
                </a:r>
              </a:p>
              <a:p>
                <a:pPr lvl="0" algn="just">
                  <a:lnSpc>
                    <a:spcPct val="100000"/>
                  </a:lnSpc>
                </a:pPr>
                <a:endParaRPr lang="en-US" sz="500" b="1" dirty="0">
                  <a:latin typeface="Dagny OT" panose="020B0504020201020104" pitchFamily="34" charset="77"/>
                </a:endParaRPr>
              </a:p>
              <a:p>
                <a:pPr marL="0" lvl="0" indent="0" algn="just">
                  <a:lnSpc>
                    <a:spcPct val="100000"/>
                  </a:lnSpc>
                  <a:buNone/>
                </a:pPr>
                <a:r>
                  <a:rPr lang="en-US" b="1" dirty="0">
                    <a:latin typeface="Dagny OT" panose="020B0504020201020104" pitchFamily="34" charset="77"/>
                  </a:rPr>
                  <a:t>Steps:</a:t>
                </a:r>
              </a:p>
              <a:p>
                <a:pPr marL="1200150" lvl="1" indent="-514350" algn="just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i="0" dirty="0">
                    <a:latin typeface="Dagny OT" panose="020B0504020201020104" pitchFamily="34" charset="77"/>
                  </a:rPr>
                  <a:t>Repeated imputation creates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charset="0"/>
                      </a:rPr>
                      <m:t>𝑚</m:t>
                    </m:r>
                  </m:oMath>
                </a14:m>
                <a:r>
                  <a:rPr lang="en-US" dirty="0">
                    <a:latin typeface="Dagny OT" panose="020B0504020201020104" pitchFamily="34" charset="77"/>
                  </a:rPr>
                  <a:t> </a:t>
                </a:r>
                <a:r>
                  <a:rPr lang="en-US" i="0" dirty="0">
                    <a:latin typeface="Dagny OT" panose="020B0504020201020104" pitchFamily="34" charset="77"/>
                  </a:rPr>
                  <a:t>versions of the dataset.</a:t>
                </a:r>
              </a:p>
              <a:p>
                <a:pPr marL="1200150" lvl="1" indent="-514350" algn="just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i="0" dirty="0">
                    <a:latin typeface="Dagny OT" panose="020B0504020201020104" pitchFamily="34" charset="77"/>
                  </a:rPr>
                  <a:t>Each of these datasets is analyzed, yielding </a:t>
                </a:r>
                <a14:m>
                  <m:oMath xmlns:m="http://schemas.openxmlformats.org/officeDocument/2006/math">
                    <m:r>
                      <a:rPr lang="en-CA" i="1">
                        <a:latin typeface="Cambria Math" charset="0"/>
                      </a:rPr>
                      <m:t>𝑚</m:t>
                    </m:r>
                  </m:oMath>
                </a14:m>
                <a:r>
                  <a:rPr lang="en-US" dirty="0">
                    <a:latin typeface="Dagny OT" panose="020B0504020201020104" pitchFamily="34" charset="77"/>
                  </a:rPr>
                  <a:t> </a:t>
                </a:r>
                <a:r>
                  <a:rPr lang="en-US" i="0" dirty="0">
                    <a:latin typeface="Dagny OT" panose="020B0504020201020104" pitchFamily="34" charset="77"/>
                  </a:rPr>
                  <a:t>outcomes. </a:t>
                </a:r>
              </a:p>
              <a:p>
                <a:pPr marL="1200150" lvl="1" indent="-514350" algn="just">
                  <a:lnSpc>
                    <a:spcPct val="100000"/>
                  </a:lnSpc>
                  <a:buFont typeface="+mj-lt"/>
                  <a:buAutoNum type="arabicPeriod"/>
                </a:pPr>
                <a:r>
                  <a:rPr lang="en-US" i="0" dirty="0">
                    <a:latin typeface="Dagny OT" panose="020B0504020201020104" pitchFamily="34" charset="77"/>
                  </a:rPr>
                  <a:t>The </a:t>
                </a:r>
                <a14:m>
                  <m:oMath xmlns:m="http://schemas.openxmlformats.org/officeDocument/2006/math">
                    <m:r>
                      <a:rPr lang="en-CA" i="1">
                        <a:latin typeface="Cambria Math" charset="0"/>
                      </a:rPr>
                      <m:t>𝑚</m:t>
                    </m:r>
                  </m:oMath>
                </a14:m>
                <a:r>
                  <a:rPr lang="en-US" dirty="0">
                    <a:latin typeface="Dagny OT" panose="020B0504020201020104" pitchFamily="34" charset="77"/>
                  </a:rPr>
                  <a:t> </a:t>
                </a:r>
                <a:r>
                  <a:rPr lang="en-US" i="0" dirty="0">
                    <a:latin typeface="Dagny OT" panose="020B0504020201020104" pitchFamily="34" charset="77"/>
                  </a:rPr>
                  <a:t>outcomes are pooled into a single result for which the mean, variance, and confidence intervals are known.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61" t="-1060" r="-528" b="-21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932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MULTIPLE IMPUTATION</a:t>
            </a:r>
            <a:endParaRPr lang="en-US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lvl="0" indent="0">
                  <a:lnSpc>
                    <a:spcPct val="100000"/>
                  </a:lnSpc>
                  <a:buNone/>
                </a:pPr>
                <a:r>
                  <a:rPr lang="en-US" b="1" dirty="0">
                    <a:latin typeface="Dagny OT" panose="020B0504020201020104" pitchFamily="34" charset="77"/>
                  </a:rPr>
                  <a:t>Advantages</a:t>
                </a:r>
              </a:p>
              <a:p>
                <a:pPr lvl="1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US" b="1" i="0" dirty="0">
                    <a:latin typeface="Dagny OT" panose="020B0504020201020104" pitchFamily="34" charset="77"/>
                  </a:rPr>
                  <a:t>flexible</a:t>
                </a:r>
                <a:r>
                  <a:rPr lang="en-US" i="0" dirty="0">
                    <a:latin typeface="Dagny OT" panose="020B0504020201020104" pitchFamily="34" charset="77"/>
                  </a:rPr>
                  <a:t>; can be used in a various situations (MCAR, MAR, even NMAR in certain cases). </a:t>
                </a:r>
              </a:p>
              <a:p>
                <a:pPr lvl="1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accounts for </a:t>
                </a:r>
                <a:r>
                  <a:rPr lang="en-US" b="1" i="0" dirty="0">
                    <a:latin typeface="Dagny OT" panose="020B0504020201020104" pitchFamily="34" charset="77"/>
                  </a:rPr>
                  <a:t>uncertainty</a:t>
                </a:r>
                <a:r>
                  <a:rPr lang="en-US" i="0" dirty="0">
                    <a:latin typeface="Dagny OT" panose="020B0504020201020104" pitchFamily="34" charset="77"/>
                  </a:rPr>
                  <a:t> in imputed values</a:t>
                </a:r>
              </a:p>
              <a:p>
                <a:pPr lvl="1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fairly easy to implement</a:t>
                </a:r>
              </a:p>
              <a:p>
                <a:pPr>
                  <a:lnSpc>
                    <a:spcPct val="100000"/>
                  </a:lnSpc>
                </a:pPr>
                <a:endParaRPr lang="en-US" sz="1000" dirty="0">
                  <a:latin typeface="Dagny OT" panose="020B0504020201020104" pitchFamily="34" charset="77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b="1" dirty="0">
                    <a:latin typeface="Dagny OT" panose="020B0504020201020104" pitchFamily="34" charset="77"/>
                  </a:rPr>
                  <a:t>Disadvantages</a:t>
                </a:r>
              </a:p>
              <a:p>
                <a:pPr lvl="1">
                  <a:lnSpc>
                    <a:spcPct val="100000"/>
                  </a:lnSpc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CA" b="0" i="1" smtClean="0">
                        <a:latin typeface="Cambria Math" charset="0"/>
                      </a:rPr>
                      <m:t>𝑚</m:t>
                    </m:r>
                  </m:oMath>
                </a14:m>
                <a:r>
                  <a:rPr lang="en-US" dirty="0">
                    <a:latin typeface="Dagny OT" panose="020B0504020201020104" pitchFamily="34" charset="77"/>
                  </a:rPr>
                  <a:t> </a:t>
                </a:r>
                <a:r>
                  <a:rPr lang="en-US" i="0" dirty="0">
                    <a:latin typeface="Dagny OT" panose="020B0504020201020104" pitchFamily="34" charset="77"/>
                  </a:rPr>
                  <a:t>may need to be fairly </a:t>
                </a:r>
                <a:r>
                  <a:rPr lang="en-US" b="1" i="0" dirty="0">
                    <a:latin typeface="Dagny OT" panose="020B0504020201020104" pitchFamily="34" charset="77"/>
                  </a:rPr>
                  <a:t>large</a:t>
                </a:r>
                <a:r>
                  <a:rPr lang="en-US" i="0" dirty="0">
                    <a:latin typeface="Dagny OT" panose="020B0504020201020104" pitchFamily="34" charset="77"/>
                  </a:rPr>
                  <a:t> when there are many missing values in numerous features, which slows down the analyses</a:t>
                </a:r>
              </a:p>
              <a:p>
                <a:pPr lvl="1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what happens if the analysis output is not a single value but some more complicated mathematical object?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61" t="-1060" r="-396" b="-155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42124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06119-2124-F743-BAC4-87CCC7F18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TAKE-AWAYS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9976884" cy="3581400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CA" dirty="0">
                <a:latin typeface="Dagny OT" panose="020B0504020201020104" pitchFamily="34" charset="77"/>
              </a:rPr>
              <a:t>Missing values cannot simply be ignored.</a:t>
            </a:r>
          </a:p>
          <a:p>
            <a:pPr algn="just">
              <a:lnSpc>
                <a:spcPct val="110000"/>
              </a:lnSpc>
            </a:pPr>
            <a:endParaRPr lang="en-CA" sz="500" dirty="0">
              <a:latin typeface="Dagny OT" panose="020B0504020201020104" pitchFamily="34" charset="77"/>
              <a:ea typeface="Helvetica Light" charset="0"/>
              <a:cs typeface="Helvetica Light" charset="0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CA" dirty="0">
                <a:latin typeface="Dagny OT" panose="020B0504020201020104" pitchFamily="34" charset="77"/>
              </a:rPr>
              <a:t>The missing mechanism cannot typically be determined with any certainty.</a:t>
            </a:r>
          </a:p>
          <a:p>
            <a:pPr algn="just">
              <a:lnSpc>
                <a:spcPct val="11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CA" dirty="0">
                <a:latin typeface="Dagny OT" panose="020B0504020201020104" pitchFamily="34" charset="77"/>
              </a:rPr>
              <a:t>Imputation methods work best when values are missing completely at random or missing at random, but imputation methods tend to produce biased estimates.</a:t>
            </a:r>
          </a:p>
          <a:p>
            <a:pPr algn="just">
              <a:lnSpc>
                <a:spcPct val="11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In single imputation, </a:t>
            </a:r>
            <a:r>
              <a:rPr lang="en-CA" dirty="0">
                <a:latin typeface="Dagny OT" panose="020B0504020201020104" pitchFamily="34" charset="77"/>
              </a:rPr>
              <a:t>imputed data is treated as the actual data; multiple imputation can help reduce the noise.</a:t>
            </a:r>
          </a:p>
          <a:p>
            <a:pPr algn="just">
              <a:lnSpc>
                <a:spcPct val="11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CA" dirty="0">
                <a:latin typeface="Dagny OT" panose="020B0504020201020104" pitchFamily="34" charset="77"/>
              </a:rPr>
              <a:t>Is stochastic imputation best? In our example, yes – but beware the </a:t>
            </a:r>
            <a:r>
              <a:rPr lang="en-CA" i="1" dirty="0">
                <a:latin typeface="Dagny OT" panose="020B0504020201020104" pitchFamily="34" charset="77"/>
              </a:rPr>
              <a:t>No-Free Lunch</a:t>
            </a:r>
            <a:r>
              <a:rPr lang="en-CA" dirty="0">
                <a:latin typeface="Dagny OT" panose="020B0504020201020104" pitchFamily="34" charset="77"/>
              </a:rPr>
              <a:t> theorem! </a:t>
            </a:r>
          </a:p>
        </p:txBody>
      </p:sp>
    </p:spTree>
    <p:extLst>
      <p:ext uri="{BB962C8B-B14F-4D97-AF65-F5344CB8AC3E}">
        <p14:creationId xmlns:p14="http://schemas.microsoft.com/office/powerpoint/2010/main" val="1804053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SPECIAL DATA POINTS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Outlying observations </a:t>
            </a:r>
            <a:r>
              <a:rPr lang="en-US" dirty="0">
                <a:latin typeface="Dagny OT" panose="020B0504020201020104" pitchFamily="34" charset="77"/>
              </a:rPr>
              <a:t>are data points which are </a:t>
            </a:r>
            <a:r>
              <a:rPr lang="en-US" b="1" dirty="0">
                <a:latin typeface="Dagny OT" panose="020B0504020201020104" pitchFamily="34" charset="77"/>
              </a:rPr>
              <a:t>atypical</a:t>
            </a:r>
            <a:r>
              <a:rPr lang="en-US" dirty="0">
                <a:latin typeface="Dagny OT" panose="020B0504020201020104" pitchFamily="34" charset="77"/>
              </a:rPr>
              <a:t> in comparison to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the unit's remaining features (</a:t>
            </a:r>
            <a:r>
              <a:rPr lang="en-US" b="1" i="0" dirty="0">
                <a:latin typeface="Dagny OT" panose="020B0504020201020104" pitchFamily="34" charset="77"/>
              </a:rPr>
              <a:t>within-unit</a:t>
            </a:r>
            <a:r>
              <a:rPr lang="en-US" i="0" dirty="0">
                <a:latin typeface="Dagny OT" panose="020B0504020201020104" pitchFamily="34" charset="77"/>
              </a:rPr>
              <a:t>),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the field measurements for other units (</a:t>
            </a:r>
            <a:r>
              <a:rPr lang="en-US" b="1" i="0" dirty="0">
                <a:latin typeface="Dagny OT" panose="020B0504020201020104" pitchFamily="34" charset="77"/>
              </a:rPr>
              <a:t>between-units</a:t>
            </a:r>
            <a:r>
              <a:rPr lang="en-US" i="0" dirty="0">
                <a:latin typeface="Dagny OT" panose="020B0504020201020104" pitchFamily="34" charset="77"/>
              </a:rPr>
              <a:t>), 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or as part of a collective subset of observations.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Outliers are observations which are </a:t>
            </a:r>
            <a:r>
              <a:rPr lang="en-US" b="1" dirty="0">
                <a:latin typeface="Dagny OT" panose="020B0504020201020104" pitchFamily="34" charset="77"/>
              </a:rPr>
              <a:t>dissimilar to other cases </a:t>
            </a:r>
            <a:r>
              <a:rPr lang="en-US" dirty="0">
                <a:latin typeface="Dagny OT" panose="020B0504020201020104" pitchFamily="34" charset="77"/>
              </a:rPr>
              <a:t>or which </a:t>
            </a:r>
            <a:r>
              <a:rPr lang="en-US" b="1" dirty="0">
                <a:latin typeface="Dagny OT" panose="020B0504020201020104" pitchFamily="34" charset="77"/>
              </a:rPr>
              <a:t>contradict known dependencies </a:t>
            </a:r>
            <a:r>
              <a:rPr lang="en-US" dirty="0">
                <a:latin typeface="Dagny OT" panose="020B0504020201020104" pitchFamily="34" charset="77"/>
              </a:rPr>
              <a:t>or rules. 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Careful study is needed to determine whether outliers should be retained or removed from the dataset.</a:t>
            </a:r>
          </a:p>
          <a:p>
            <a:pPr algn="just">
              <a:lnSpc>
                <a:spcPct val="100000"/>
              </a:lnSpc>
            </a:pPr>
            <a:endParaRPr lang="en-US" sz="100" b="1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60486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SPECIAL DATA POINTS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Influential data points </a:t>
            </a:r>
            <a:r>
              <a:rPr lang="en-US" dirty="0">
                <a:latin typeface="Dagny OT" panose="020B0504020201020104" pitchFamily="34" charset="77"/>
              </a:rPr>
              <a:t>are observations whose absence leads to </a:t>
            </a:r>
            <a:r>
              <a:rPr lang="en-US" b="1" dirty="0">
                <a:latin typeface="Dagny OT" panose="020B0504020201020104" pitchFamily="34" charset="77"/>
              </a:rPr>
              <a:t>markedly different </a:t>
            </a:r>
            <a:r>
              <a:rPr lang="en-US" dirty="0">
                <a:latin typeface="Dagny OT" panose="020B0504020201020104" pitchFamily="34" charset="77"/>
              </a:rPr>
              <a:t>analysis results. 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When influential observations are identified, </a:t>
            </a:r>
            <a:r>
              <a:rPr lang="en-US" b="1" dirty="0">
                <a:latin typeface="Dagny OT" panose="020B0504020201020104" pitchFamily="34" charset="77"/>
              </a:rPr>
              <a:t>remedial measures </a:t>
            </a:r>
            <a:r>
              <a:rPr lang="en-US" dirty="0">
                <a:latin typeface="Dagny OT" panose="020B0504020201020104" pitchFamily="34" charset="77"/>
              </a:rPr>
              <a:t>(data transformations) may be required to minimize their undue effects.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Outliers </a:t>
            </a:r>
            <a:r>
              <a:rPr lang="en-US" b="1" dirty="0">
                <a:latin typeface="Dagny OT" panose="020B0504020201020104" pitchFamily="34" charset="77"/>
              </a:rPr>
              <a:t>may</a:t>
            </a:r>
            <a:r>
              <a:rPr lang="en-US" dirty="0">
                <a:latin typeface="Dagny OT" panose="020B0504020201020104" pitchFamily="34" charset="77"/>
              </a:rPr>
              <a:t> be influential data points, influential points </a:t>
            </a:r>
            <a:r>
              <a:rPr lang="en-US" b="1" dirty="0">
                <a:latin typeface="Dagny OT" panose="020B0504020201020104" pitchFamily="34" charset="77"/>
              </a:rPr>
              <a:t>need not be</a:t>
            </a:r>
            <a:r>
              <a:rPr lang="en-US" dirty="0">
                <a:latin typeface="Dagny OT" panose="020B0504020201020104" pitchFamily="34" charset="77"/>
              </a:rPr>
              <a:t> outliers.</a:t>
            </a:r>
          </a:p>
        </p:txBody>
      </p:sp>
    </p:spTree>
    <p:extLst>
      <p:ext uri="{BB962C8B-B14F-4D97-AF65-F5344CB8AC3E}">
        <p14:creationId xmlns:p14="http://schemas.microsoft.com/office/powerpoint/2010/main" val="3833837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DETECTING ANOMALIES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Outliers may be anomalous along any of the unit’s variables, or in combination.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Anomalies are by definition </a:t>
            </a:r>
            <a:r>
              <a:rPr lang="en-US" b="1" dirty="0">
                <a:latin typeface="Dagny OT" panose="020B0504020201020104" pitchFamily="34" charset="77"/>
              </a:rPr>
              <a:t>infrequent</a:t>
            </a:r>
            <a:r>
              <a:rPr lang="en-US" dirty="0">
                <a:latin typeface="Dagny OT" panose="020B0504020201020104" pitchFamily="34" charset="77"/>
              </a:rPr>
              <a:t>, and typically shrouded in </a:t>
            </a:r>
            <a:r>
              <a:rPr lang="en-US" b="1" dirty="0">
                <a:latin typeface="Dagny OT" panose="020B0504020201020104" pitchFamily="34" charset="77"/>
              </a:rPr>
              <a:t>uncertainty</a:t>
            </a:r>
            <a:r>
              <a:rPr lang="en-US" dirty="0">
                <a:latin typeface="Dagny OT" panose="020B0504020201020104" pitchFamily="34" charset="77"/>
              </a:rPr>
              <a:t> due to small sample sizes.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Differentiating anomalies from noise or data entry errors is </a:t>
            </a:r>
            <a:r>
              <a:rPr lang="en-US" b="1" dirty="0">
                <a:latin typeface="Dagny OT" panose="020B0504020201020104" pitchFamily="34" charset="77"/>
              </a:rPr>
              <a:t>hard</a:t>
            </a:r>
            <a:r>
              <a:rPr lang="en-US" dirty="0">
                <a:latin typeface="Dagny OT" panose="020B0504020201020104" pitchFamily="34" charset="77"/>
              </a:rPr>
              <a:t>.</a:t>
            </a:r>
          </a:p>
          <a:p>
            <a:pPr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Boundaries between normal and deviating units may be </a:t>
            </a:r>
            <a:r>
              <a:rPr lang="en-US" b="1" dirty="0">
                <a:latin typeface="Dagny OT" panose="020B0504020201020104" pitchFamily="34" charset="77"/>
              </a:rPr>
              <a:t>fuzzy</a:t>
            </a:r>
            <a:r>
              <a:rPr lang="en-US" dirty="0">
                <a:latin typeface="Dagny OT" panose="020B0504020201020104" pitchFamily="34" charset="77"/>
              </a:rPr>
              <a:t>. 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When anomalies are associated with malicious activities, they are typically </a:t>
            </a:r>
            <a:r>
              <a:rPr lang="en-US" b="1" dirty="0">
                <a:latin typeface="Dagny OT" panose="020B0504020201020104" pitchFamily="34" charset="77"/>
              </a:rPr>
              <a:t>disguised</a:t>
            </a:r>
            <a:r>
              <a:rPr lang="en-US" dirty="0">
                <a:latin typeface="Dagny OT" panose="020B0504020201020104" pitchFamily="34" charset="7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497983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DETECTING ANOMALIES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Numerous methods exist to identify anomalous observations; </a:t>
            </a:r>
            <a:r>
              <a:rPr lang="en-US" b="1" dirty="0">
                <a:latin typeface="Dagny OT" panose="020B0504020201020104" pitchFamily="34" charset="77"/>
              </a:rPr>
              <a:t>none of them are foolproof </a:t>
            </a:r>
            <a:r>
              <a:rPr lang="en-US" dirty="0">
                <a:latin typeface="Dagny OT" panose="020B0504020201020104" pitchFamily="34" charset="77"/>
              </a:rPr>
              <a:t>and judgement must be used. </a:t>
            </a:r>
          </a:p>
          <a:p>
            <a:pPr algn="just">
              <a:lnSpc>
                <a:spcPct val="11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Graphical methods are easy to implement and interpret.</a:t>
            </a:r>
          </a:p>
          <a:p>
            <a:pPr lvl="1" algn="l">
              <a:lnSpc>
                <a:spcPct val="11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Outlying Observations</a:t>
            </a:r>
            <a:br>
              <a:rPr lang="en-US" b="1" i="0" dirty="0">
                <a:latin typeface="Dagny OT" panose="020B0504020201020104" pitchFamily="34" charset="77"/>
              </a:rPr>
            </a:br>
            <a:r>
              <a:rPr lang="en-US" i="0" dirty="0">
                <a:latin typeface="Dagny OT" panose="020B0504020201020104" pitchFamily="34" charset="77"/>
              </a:rPr>
              <a:t>box-plots, scatterplots, scatterplot matrices, Cooke's distance, normal </a:t>
            </a:r>
            <a:r>
              <a:rPr lang="en-US" i="0" dirty="0" err="1">
                <a:latin typeface="Dagny OT" panose="020B0504020201020104" pitchFamily="34" charset="77"/>
              </a:rPr>
              <a:t>qq</a:t>
            </a:r>
            <a:r>
              <a:rPr lang="en-US" i="0" dirty="0">
                <a:latin typeface="Dagny OT" panose="020B0504020201020104" pitchFamily="34" charset="77"/>
              </a:rPr>
              <a:t> plots</a:t>
            </a:r>
          </a:p>
          <a:p>
            <a:pPr lvl="1" algn="l">
              <a:lnSpc>
                <a:spcPct val="11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Influential Data</a:t>
            </a:r>
            <a:br>
              <a:rPr lang="en-US" b="1" i="0" dirty="0">
                <a:latin typeface="Dagny OT" panose="020B0504020201020104" pitchFamily="34" charset="77"/>
              </a:rPr>
            </a:br>
            <a:r>
              <a:rPr lang="en-US" i="0" dirty="0">
                <a:latin typeface="Dagny OT" panose="020B0504020201020104" pitchFamily="34" charset="77"/>
              </a:rPr>
              <a:t>some level of analysis must be performed (leverage)</a:t>
            </a:r>
          </a:p>
          <a:p>
            <a:pPr>
              <a:lnSpc>
                <a:spcPct val="11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Once anomalous observations have been removed from the dataset, previously “regular" units may become anomalous.</a:t>
            </a:r>
          </a:p>
        </p:txBody>
      </p:sp>
    </p:spTree>
    <p:extLst>
      <p:ext uri="{BB962C8B-B14F-4D97-AF65-F5344CB8AC3E}">
        <p14:creationId xmlns:p14="http://schemas.microsoft.com/office/powerpoint/2010/main" val="75313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OUTLIER TESTS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Supervised methods </a:t>
            </a:r>
            <a:r>
              <a:rPr lang="en-US" dirty="0">
                <a:latin typeface="Dagny OT" panose="020B0504020201020104" pitchFamily="34" charset="77"/>
              </a:rPr>
              <a:t>use a historical record of labeled anomalous observations: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domain expertise required to tag the data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classification or regression task (probabilities and inspection rankings)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rare occurrence problem (more on this later)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Unsupervised methods </a:t>
            </a:r>
            <a:r>
              <a:rPr lang="en-US" dirty="0">
                <a:latin typeface="Dagny OT" panose="020B0504020201020104" pitchFamily="34" charset="77"/>
              </a:rPr>
              <a:t>don’t use external information: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traditional methods and tests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can also be seen as a clustering or association rules problem 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Semi-supervised methods </a:t>
            </a:r>
            <a:r>
              <a:rPr lang="en-US" dirty="0">
                <a:latin typeface="Dagny OT" panose="020B0504020201020104" pitchFamily="34" charset="77"/>
              </a:rPr>
              <a:t>also exist.</a:t>
            </a:r>
          </a:p>
        </p:txBody>
      </p:sp>
    </p:spTree>
    <p:extLst>
      <p:ext uri="{BB962C8B-B14F-4D97-AF65-F5344CB8AC3E}">
        <p14:creationId xmlns:p14="http://schemas.microsoft.com/office/powerpoint/2010/main" val="175678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OUTLIER TESTS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371599" y="2285999"/>
                <a:ext cx="6702057" cy="3581401"/>
              </a:xfrm>
            </p:spPr>
            <p:txBody>
              <a:bodyPr>
                <a:normAutofit lnSpcReduction="10000"/>
              </a:bodyPr>
              <a:lstStyle/>
              <a:p>
                <a:pPr marL="0" indent="0" algn="just">
                  <a:lnSpc>
                    <a:spcPct val="110000"/>
                  </a:lnSpc>
                  <a:buNone/>
                </a:pPr>
                <a:r>
                  <a:rPr lang="en-US" b="1" dirty="0">
                    <a:latin typeface="Dagny OT" panose="020B0504020201020104" pitchFamily="34" charset="77"/>
                  </a:rPr>
                  <a:t>Normality</a:t>
                </a:r>
                <a:r>
                  <a:rPr lang="en-US" dirty="0">
                    <a:latin typeface="Dagny OT" panose="020B0504020201020104" pitchFamily="34" charset="77"/>
                  </a:rPr>
                  <a:t> is an assumption for most tests.</a:t>
                </a:r>
              </a:p>
              <a:p>
                <a:pPr marL="0" indent="0" algn="just">
                  <a:lnSpc>
                    <a:spcPct val="110000"/>
                  </a:lnSpc>
                  <a:buNone/>
                </a:pPr>
                <a:endParaRPr lang="en-US" sz="100" dirty="0">
                  <a:latin typeface="Dagny OT" panose="020B0504020201020104" pitchFamily="34" charset="77"/>
                </a:endParaRPr>
              </a:p>
              <a:p>
                <a:pPr marL="0" indent="0" algn="just">
                  <a:lnSpc>
                    <a:spcPct val="110000"/>
                  </a:lnSpc>
                  <a:buNone/>
                </a:pPr>
                <a:r>
                  <a:rPr lang="en-US" b="1" dirty="0">
                    <a:latin typeface="Dagny OT" panose="020B0504020201020104" pitchFamily="34" charset="77"/>
                  </a:rPr>
                  <a:t>Tukey’s Boxplot test: </a:t>
                </a:r>
                <a:r>
                  <a:rPr lang="en-US" dirty="0">
                    <a:latin typeface="Dagny OT" panose="020B0504020201020104" pitchFamily="34" charset="77"/>
                  </a:rPr>
                  <a:t>for normally distributed data, regular observations typically lie between the </a:t>
                </a:r>
                <a:r>
                  <a:rPr lang="en-US" b="1" dirty="0">
                    <a:latin typeface="Dagny OT" panose="020B0504020201020104" pitchFamily="34" charset="77"/>
                  </a:rPr>
                  <a:t>inner fences</a:t>
                </a:r>
              </a:p>
              <a:p>
                <a:pPr marL="0" indent="0" algn="just">
                  <a:lnSpc>
                    <a:spcPct val="110000"/>
                  </a:lnSpc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−1.5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>
                    <a:latin typeface="Dagny OT" panose="020B0504020201020104" pitchFamily="34" charset="77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1.5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>
                    <a:latin typeface="Dagny OT" panose="020B0504020201020104" pitchFamily="34" charset="77"/>
                  </a:rPr>
                  <a:t>.</a:t>
                </a:r>
              </a:p>
              <a:p>
                <a:pPr marL="0" indent="0" algn="just">
                  <a:lnSpc>
                    <a:spcPct val="110000"/>
                  </a:lnSpc>
                  <a:buNone/>
                </a:pPr>
                <a:endParaRPr lang="en-US" sz="1000" b="1" dirty="0">
                  <a:latin typeface="Dagny OT" panose="020B0504020201020104" pitchFamily="34" charset="77"/>
                </a:endParaRPr>
              </a:p>
              <a:p>
                <a:pPr marL="0" indent="0" algn="just">
                  <a:lnSpc>
                    <a:spcPct val="110000"/>
                  </a:lnSpc>
                  <a:buNone/>
                </a:pPr>
                <a:r>
                  <a:rPr lang="en-US" b="1" dirty="0">
                    <a:latin typeface="Dagny OT" panose="020B0504020201020104" pitchFamily="34" charset="77"/>
                  </a:rPr>
                  <a:t>Suspected outliers </a:t>
                </a:r>
                <a:r>
                  <a:rPr lang="en-US" dirty="0">
                    <a:latin typeface="Dagny OT" panose="020B0504020201020104" pitchFamily="34" charset="77"/>
                  </a:rPr>
                  <a:t>lie between the inner fences and the </a:t>
                </a:r>
                <a:r>
                  <a:rPr lang="en-US" b="1" dirty="0">
                    <a:latin typeface="Dagny OT" panose="020B0504020201020104" pitchFamily="34" charset="77"/>
                  </a:rPr>
                  <a:t>outer fences</a:t>
                </a:r>
              </a:p>
              <a:p>
                <a:pPr marL="0" indent="0" algn="just">
                  <a:lnSpc>
                    <a:spcPct val="110000"/>
                  </a:lnSpc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>
                    <a:latin typeface="Dagny OT" panose="020B0504020201020104" pitchFamily="34" charset="77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𝑄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>
                    <a:latin typeface="Dagny OT" panose="020B0504020201020104" pitchFamily="34" charset="77"/>
                  </a:rPr>
                  <a:t>.</a:t>
                </a:r>
              </a:p>
              <a:p>
                <a:pPr marL="0" indent="0" algn="just">
                  <a:lnSpc>
                    <a:spcPct val="110000"/>
                  </a:lnSpc>
                  <a:buNone/>
                </a:pPr>
                <a:endParaRPr lang="en-US" sz="1000" b="1" dirty="0">
                  <a:latin typeface="Dagny OT" panose="020B0504020201020104" pitchFamily="34" charset="77"/>
                </a:endParaRPr>
              </a:p>
              <a:p>
                <a:pPr marL="0" indent="0" algn="just">
                  <a:lnSpc>
                    <a:spcPct val="110000"/>
                  </a:lnSpc>
                  <a:buNone/>
                </a:pPr>
                <a:r>
                  <a:rPr lang="en-US" b="1" dirty="0">
                    <a:latin typeface="Dagny OT" panose="020B0504020201020104" pitchFamily="34" charset="77"/>
                  </a:rPr>
                  <a:t>Outliers</a:t>
                </a:r>
                <a:r>
                  <a:rPr lang="en-US" dirty="0">
                    <a:latin typeface="Dagny OT" panose="020B0504020201020104" pitchFamily="34" charset="77"/>
                  </a:rPr>
                  <a:t> lie beyond the outer fences.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371599" y="2285999"/>
                <a:ext cx="6702057" cy="3581401"/>
              </a:xfrm>
              <a:blipFill>
                <a:blip r:embed="rId2"/>
                <a:stretch>
                  <a:fillRect l="-947" t="-1060" r="-947" b="-166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" name="Group 11"/>
          <p:cNvGrpSpPr/>
          <p:nvPr/>
        </p:nvGrpSpPr>
        <p:grpSpPr>
          <a:xfrm>
            <a:off x="8583590" y="2171700"/>
            <a:ext cx="3391098" cy="3385458"/>
            <a:chOff x="7793845" y="2286000"/>
            <a:chExt cx="3391098" cy="338545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865" t="3350" r="41042" b="3362"/>
            <a:stretch/>
          </p:blipFill>
          <p:spPr>
            <a:xfrm>
              <a:off x="9037650" y="2286000"/>
              <a:ext cx="849087" cy="3385458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9889396" y="3609397"/>
              <a:ext cx="129554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>
                  <a:latin typeface="Dagny OT" panose="020B0504020201020104" pitchFamily="34" charset="77"/>
                  <a:ea typeface="Helvetica Light" charset="0"/>
                  <a:cs typeface="Helvetica Light" charset="0"/>
                </a:rPr>
                <a:t>outer fence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9878890" y="4165346"/>
              <a:ext cx="126348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>
                  <a:latin typeface="Dagny OT" panose="020B0504020201020104" pitchFamily="34" charset="77"/>
                  <a:ea typeface="Helvetica Light" charset="0"/>
                  <a:cs typeface="Helvetica Light" charset="0"/>
                </a:rPr>
                <a:t>inner fence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952542" y="4577985"/>
              <a:ext cx="86914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>
                  <a:latin typeface="Dagny OT" panose="020B0504020201020104" pitchFamily="34" charset="77"/>
                  <a:ea typeface="Helvetica Light" charset="0"/>
                  <a:cs typeface="Helvetica Light" charset="0"/>
                </a:rPr>
                <a:t>regular</a:t>
              </a:r>
            </a:p>
            <a:p>
              <a:pPr algn="ctr"/>
              <a:r>
                <a:rPr lang="en-US">
                  <a:latin typeface="Dagny OT" panose="020B0504020201020104" pitchFamily="34" charset="77"/>
                  <a:ea typeface="Helvetica Light" charset="0"/>
                  <a:cs typeface="Helvetica Light" charset="0"/>
                </a:rPr>
                <a:t>points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7793845" y="3747831"/>
              <a:ext cx="1186542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>
                  <a:latin typeface="Dagny OT" panose="020B0504020201020104" pitchFamily="34" charset="77"/>
                  <a:ea typeface="Helvetica Light" charset="0"/>
                  <a:cs typeface="Helvetica Light" charset="0"/>
                </a:rPr>
                <a:t>suspected</a:t>
              </a:r>
            </a:p>
            <a:p>
              <a:pPr algn="ctr"/>
              <a:r>
                <a:rPr lang="en-US">
                  <a:latin typeface="Dagny OT" panose="020B0504020201020104" pitchFamily="34" charset="77"/>
                  <a:ea typeface="Helvetica Light" charset="0"/>
                  <a:cs typeface="Helvetica Light" charset="0"/>
                </a:rPr>
                <a:t>outliers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7922885" y="2749717"/>
              <a:ext cx="92845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>
                  <a:latin typeface="Dagny OT" panose="020B0504020201020104" pitchFamily="34" charset="77"/>
                  <a:ea typeface="Helvetica Light" charset="0"/>
                  <a:cs typeface="Helvetica Light" charset="0"/>
                </a:rPr>
                <a:t>outliers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5103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1DF7C-219E-C040-8261-BB2BD405B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5C48B-72E0-D747-A26E-46BF4F98C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PROCESSING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B725A3-41FB-844C-9E8B-333F21B7EB1C}"/>
              </a:ext>
            </a:extLst>
          </p:cNvPr>
          <p:cNvSpPr/>
          <p:nvPr/>
        </p:nvSpPr>
        <p:spPr>
          <a:xfrm>
            <a:off x="0" y="4026456"/>
            <a:ext cx="3196857" cy="28315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  <a:latin typeface="Dagny OT" panose="020B0504020201020104" pitchFamily="34" charset="77"/>
              </a:rPr>
              <a:t>“Obviously, the best way to treat missing data is not to have any.”</a:t>
            </a:r>
            <a:endParaRPr lang="en-US" sz="1400" dirty="0">
              <a:solidFill>
                <a:schemeClr val="tx2"/>
              </a:solidFill>
              <a:latin typeface="Dagny OT" panose="020B0504020201020104" pitchFamily="34" charset="77"/>
              <a:ea typeface="Helvetica Light" charset="0"/>
              <a:cs typeface="Helvetica Light" charset="0"/>
            </a:endParaRPr>
          </a:p>
          <a:p>
            <a:pPr algn="ctr"/>
            <a:r>
              <a:rPr lang="en-US" sz="1400" dirty="0">
                <a:solidFill>
                  <a:schemeClr val="tx2"/>
                </a:solidFill>
                <a:latin typeface="Dagny OT" panose="020B0504020201020104" pitchFamily="34" charset="77"/>
              </a:rPr>
              <a:t>T. Orchard, M. Woodbury</a:t>
            </a:r>
          </a:p>
          <a:p>
            <a:pPr algn="ctr"/>
            <a:endParaRPr lang="en-US" sz="1400" dirty="0">
              <a:solidFill>
                <a:schemeClr val="tx2"/>
              </a:solidFill>
              <a:latin typeface="Dagny OT" panose="020B0504020201020104" pitchFamily="34" charset="77"/>
            </a:endParaRPr>
          </a:p>
          <a:p>
            <a:pPr algn="r"/>
            <a:endParaRPr lang="en-US" sz="1000" dirty="0">
              <a:solidFill>
                <a:schemeClr val="bg1"/>
              </a:solidFill>
              <a:latin typeface="Dagny OT" panose="020B0504020201020104" pitchFamily="34" charset="77"/>
              <a:ea typeface="Helvetica Light" charset="0"/>
              <a:cs typeface="Helvetica Light" charset="0"/>
            </a:endParaRPr>
          </a:p>
          <a:p>
            <a:pPr algn="ctr"/>
            <a:r>
              <a:rPr lang="en-US" dirty="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“</a:t>
            </a:r>
            <a:r>
              <a:rPr lang="en-US" dirty="0">
                <a:solidFill>
                  <a:schemeClr val="tx2"/>
                </a:solidFill>
                <a:latin typeface="Dagny OT" panose="020B0504020201020104" pitchFamily="34" charset="77"/>
              </a:rPr>
              <a:t>The most exciting phrase to hear, the one that heralds the most discoveries, is not “Eureka!” but “That's funny…”.”</a:t>
            </a:r>
            <a:endParaRPr lang="en-US" dirty="0">
              <a:solidFill>
                <a:schemeClr val="tx2"/>
              </a:solidFill>
              <a:latin typeface="Dagny OT" panose="020B0504020201020104" pitchFamily="34" charset="77"/>
              <a:ea typeface="Helvetica Light" charset="0"/>
              <a:cs typeface="Helvetica Light" charset="0"/>
            </a:endParaRPr>
          </a:p>
          <a:p>
            <a:pPr algn="ctr"/>
            <a:r>
              <a:rPr lang="en-US" sz="1400" dirty="0">
                <a:solidFill>
                  <a:schemeClr val="tx2"/>
                </a:solidFill>
                <a:latin typeface="Dagny OT" panose="020B0504020201020104" pitchFamily="34" charset="77"/>
              </a:rPr>
              <a:t>I. Asimov</a:t>
            </a:r>
          </a:p>
        </p:txBody>
      </p:sp>
    </p:spTree>
    <p:extLst>
      <p:ext uri="{BB962C8B-B14F-4D97-AF65-F5344CB8AC3E}">
        <p14:creationId xmlns:p14="http://schemas.microsoft.com/office/powerpoint/2010/main" val="1929474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OUTLIER TESTS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Grubbs </a:t>
            </a:r>
            <a:r>
              <a:rPr lang="en-US" dirty="0">
                <a:latin typeface="Dagny OT" panose="020B0504020201020104" pitchFamily="34" charset="77"/>
              </a:rPr>
              <a:t>test used to detect a single outlier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1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Dixon Q </a:t>
            </a:r>
            <a:r>
              <a:rPr lang="en-US" dirty="0">
                <a:latin typeface="Dagny OT" panose="020B0504020201020104" pitchFamily="34" charset="77"/>
              </a:rPr>
              <a:t>test</a:t>
            </a:r>
            <a:r>
              <a:rPr lang="en-US" b="1" dirty="0">
                <a:latin typeface="Dagny OT" panose="020B0504020201020104" pitchFamily="34" charset="77"/>
              </a:rPr>
              <a:t> </a:t>
            </a:r>
            <a:r>
              <a:rPr lang="en-US" dirty="0">
                <a:latin typeface="Dagny OT" panose="020B0504020201020104" pitchFamily="34" charset="77"/>
              </a:rPr>
              <a:t>used to find outliers in (extremely) small datasets (</a:t>
            </a:r>
            <a:r>
              <a:rPr lang="en-US" b="1" dirty="0">
                <a:latin typeface="Dagny OT" panose="020B0504020201020104" pitchFamily="34" charset="77"/>
              </a:rPr>
              <a:t>dubious validity</a:t>
            </a:r>
            <a:r>
              <a:rPr lang="en-US" dirty="0">
                <a:latin typeface="Dagny OT" panose="020B0504020201020104" pitchFamily="34" charset="77"/>
              </a:rPr>
              <a:t>)</a:t>
            </a:r>
            <a:endParaRPr lang="en-US" sz="100" dirty="0">
              <a:latin typeface="Dagny OT" panose="020B0504020201020104" pitchFamily="34" charset="77"/>
            </a:endParaRPr>
          </a:p>
          <a:p>
            <a:pPr algn="just">
              <a:lnSpc>
                <a:spcPct val="100000"/>
              </a:lnSpc>
            </a:pPr>
            <a:endParaRPr lang="en-US" sz="1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b="1" dirty="0" err="1">
                <a:latin typeface="Dagny OT" panose="020B0504020201020104" pitchFamily="34" charset="77"/>
              </a:rPr>
              <a:t>Mahalanobis</a:t>
            </a:r>
            <a:r>
              <a:rPr lang="en-US" b="1" dirty="0">
                <a:latin typeface="Dagny OT" panose="020B0504020201020104" pitchFamily="34" charset="77"/>
              </a:rPr>
              <a:t> distance </a:t>
            </a:r>
            <a:r>
              <a:rPr lang="en-US" dirty="0">
                <a:latin typeface="Dagny OT" panose="020B0504020201020104" pitchFamily="34" charset="77"/>
              </a:rPr>
              <a:t>can be used to find multi-dimensional outliers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1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b="1" dirty="0" err="1">
                <a:latin typeface="Dagny OT" panose="020B0504020201020104" pitchFamily="34" charset="77"/>
              </a:rPr>
              <a:t>Tietjen</a:t>
            </a:r>
            <a:r>
              <a:rPr lang="en-US" b="1" dirty="0">
                <a:latin typeface="Dagny OT" panose="020B0504020201020104" pitchFamily="34" charset="77"/>
              </a:rPr>
              <a:t>-Moore</a:t>
            </a:r>
            <a:r>
              <a:rPr lang="en-US" dirty="0">
                <a:latin typeface="Dagny OT" panose="020B0504020201020104" pitchFamily="34" charset="77"/>
              </a:rPr>
              <a:t> test for a specific # of outliers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1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Generalized extreme studentized deviate </a:t>
            </a:r>
            <a:r>
              <a:rPr lang="en-US" dirty="0">
                <a:latin typeface="Dagny OT" panose="020B0504020201020104" pitchFamily="34" charset="77"/>
              </a:rPr>
              <a:t>test for unknown # of outliers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1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Chi-square</a:t>
            </a:r>
            <a:r>
              <a:rPr lang="en-US" dirty="0">
                <a:latin typeface="Dagny OT" panose="020B0504020201020104" pitchFamily="34" charset="77"/>
              </a:rPr>
              <a:t> test for outliers affecting goodness-of-fit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1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DBSCAN, </a:t>
            </a:r>
            <a:r>
              <a:rPr lang="en-US" b="1" dirty="0" err="1">
                <a:latin typeface="Dagny OT" panose="020B0504020201020104" pitchFamily="34" charset="77"/>
              </a:rPr>
              <a:t>OR</a:t>
            </a:r>
            <a:r>
              <a:rPr lang="en-US" b="1" baseline="-25000" dirty="0" err="1">
                <a:latin typeface="Dagny OT" panose="020B0504020201020104" pitchFamily="34" charset="77"/>
              </a:rPr>
              <a:t>h</a:t>
            </a:r>
            <a:r>
              <a:rPr lang="en-US" dirty="0">
                <a:latin typeface="Dagny OT" panose="020B0504020201020104" pitchFamily="34" charset="77"/>
              </a:rPr>
              <a:t> and </a:t>
            </a:r>
            <a:r>
              <a:rPr lang="en-US" b="1" dirty="0">
                <a:latin typeface="Dagny OT" panose="020B0504020201020104" pitchFamily="34" charset="77"/>
              </a:rPr>
              <a:t>LOF</a:t>
            </a:r>
            <a:r>
              <a:rPr lang="en-US" dirty="0">
                <a:latin typeface="Dagny OT" panose="020B0504020201020104" pitchFamily="34" charset="77"/>
              </a:rPr>
              <a:t> for unsupervised outlier detection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CA" sz="2400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12111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7DE3A53-6678-F441-AE16-E4B203358E64}"/>
              </a:ext>
            </a:extLst>
          </p:cNvPr>
          <p:cNvSpPr/>
          <p:nvPr/>
        </p:nvSpPr>
        <p:spPr>
          <a:xfrm>
            <a:off x="-226828" y="-77972"/>
            <a:ext cx="12489712" cy="72868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OUTLIERS</a:t>
            </a:r>
            <a:r>
              <a:rPr lang="en-US" dirty="0"/>
              <a:t> </a:t>
            </a:r>
            <a:endParaRPr lang="en-US" sz="24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6594" y="1311893"/>
            <a:ext cx="4676676" cy="4676676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906" y="1318215"/>
            <a:ext cx="2803895" cy="467315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144" y="1311893"/>
            <a:ext cx="2806006" cy="4676676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443796" y="5988569"/>
            <a:ext cx="78201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Queuing dataset: processing rate vs. arrival rate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EE9450-E086-4649-A073-A28BEFAE74D6}"/>
              </a:ext>
            </a:extLst>
          </p:cNvPr>
          <p:cNvSpPr txBox="1"/>
          <p:nvPr/>
        </p:nvSpPr>
        <p:spPr>
          <a:xfrm>
            <a:off x="9734550" y="0"/>
            <a:ext cx="2457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[Personal file]</a:t>
            </a:r>
          </a:p>
        </p:txBody>
      </p:sp>
    </p:spTree>
    <p:extLst>
      <p:ext uri="{BB962C8B-B14F-4D97-AF65-F5344CB8AC3E}">
        <p14:creationId xmlns:p14="http://schemas.microsoft.com/office/powerpoint/2010/main" val="256793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86A4E4A-C4F7-9F43-925F-82DB019B2024}"/>
              </a:ext>
            </a:extLst>
          </p:cNvPr>
          <p:cNvSpPr/>
          <p:nvPr/>
        </p:nvSpPr>
        <p:spPr>
          <a:xfrm>
            <a:off x="-226828" y="-77972"/>
            <a:ext cx="12489712" cy="72868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Content Placeholder 6">
            <a:extLst>
              <a:ext uri="{FF2B5EF4-FFF2-40B4-BE49-F238E27FC236}">
                <a16:creationId xmlns:a16="http://schemas.microsoft.com/office/drawing/2014/main" id="{72EEB477-8DA7-7F44-8412-5C2286F864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6594" y="1311893"/>
            <a:ext cx="4676676" cy="46766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</a:t>
            </a:r>
            <a:r>
              <a:rPr lang="en-CA" b="1" dirty="0"/>
              <a:t>NFLUENTIAL OBSERVATIONS</a:t>
            </a:r>
            <a:r>
              <a:rPr lang="en-US" dirty="0"/>
              <a:t> 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2443796" y="5988569"/>
            <a:ext cx="78201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Queuing dataset: processing rate vs. arrival rate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EE9450-E086-4649-A073-A28BEFAE74D6}"/>
              </a:ext>
            </a:extLst>
          </p:cNvPr>
          <p:cNvSpPr txBox="1"/>
          <p:nvPr/>
        </p:nvSpPr>
        <p:spPr>
          <a:xfrm>
            <a:off x="9734550" y="0"/>
            <a:ext cx="2457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[Personal file]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F5C6BE6-C489-4A42-B12E-07ECD9684D81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601" y="2106004"/>
            <a:ext cx="2743200" cy="2743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0E72212-D49A-FB42-AC53-A0B0C7257CC2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144" y="2104602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078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FE3F6-BC4F-B34C-94A6-FC6F53DA7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TAKE-AWAYS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Identifying influential points is an iterative </a:t>
            </a:r>
            <a:r>
              <a:rPr lang="en-CA" dirty="0">
                <a:latin typeface="Dagny OT" panose="020B0504020201020104" pitchFamily="34" charset="77"/>
              </a:rPr>
              <a:t>process as the various analyses have to be run numerous times.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dirty="0">
                <a:latin typeface="Dagny OT" panose="020B0504020201020104" pitchFamily="34" charset="77"/>
              </a:rPr>
              <a:t>Fully automated identification and removal of anomalous observations is </a:t>
            </a:r>
            <a:r>
              <a:rPr lang="en-CA" b="1" dirty="0">
                <a:latin typeface="Dagny OT" panose="020B0504020201020104" pitchFamily="34" charset="77"/>
              </a:rPr>
              <a:t>NOT recommended</a:t>
            </a:r>
            <a:r>
              <a:rPr lang="en-CA" dirty="0">
                <a:latin typeface="Dagny OT" panose="020B0504020201020104" pitchFamily="34" charset="77"/>
              </a:rPr>
              <a:t>.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dirty="0">
                <a:latin typeface="Dagny OT" panose="020B0504020201020104" pitchFamily="34" charset="77"/>
              </a:rPr>
              <a:t>Use transformations if the data is </a:t>
            </a:r>
            <a:r>
              <a:rPr lang="en-CA" b="1" dirty="0">
                <a:latin typeface="Dagny OT" panose="020B0504020201020104" pitchFamily="34" charset="77"/>
              </a:rPr>
              <a:t>NOT</a:t>
            </a:r>
            <a:r>
              <a:rPr lang="en-CA" dirty="0">
                <a:latin typeface="Dagny OT" panose="020B0504020201020104" pitchFamily="34" charset="77"/>
              </a:rPr>
              <a:t> normally distributed.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dirty="0">
                <a:latin typeface="Dagny OT" panose="020B0504020201020104" pitchFamily="34" charset="77"/>
              </a:rPr>
              <a:t>Whether an observation is an outlier or not depends on various factors;</a:t>
            </a:r>
            <a:r>
              <a:rPr lang="en-US" dirty="0">
                <a:latin typeface="Dagny OT" panose="020B0504020201020104" pitchFamily="34" charset="77"/>
              </a:rPr>
              <a:t> what observations end up being </a:t>
            </a:r>
            <a:r>
              <a:rPr lang="en-CA" dirty="0">
                <a:latin typeface="Dagny OT" panose="020B0504020201020104" pitchFamily="34" charset="77"/>
              </a:rPr>
              <a:t>influential data points depends on the specific analysis to be performed.</a:t>
            </a:r>
          </a:p>
        </p:txBody>
      </p:sp>
    </p:spTree>
    <p:extLst>
      <p:ext uri="{BB962C8B-B14F-4D97-AF65-F5344CB8AC3E}">
        <p14:creationId xmlns:p14="http://schemas.microsoft.com/office/powerpoint/2010/main" val="158298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Charter Roman" charset="0"/>
                <a:cs typeface="Charter Roman" charset="0"/>
              </a:rPr>
              <a:t>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The ability to monitor and perform early forecasts of various river algae blooms is crucial to control any ecological harm they can cause.  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ea typeface="Helvetica Light" charset="0"/>
              <a:cs typeface="Helvetica Light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The </a:t>
            </a:r>
            <a:r>
              <a:rPr lang="en-US" dirty="0" err="1">
                <a:latin typeface="Courant" panose="02000509030000020004" pitchFamily="49" charset="0"/>
                <a:ea typeface="Helvetica Light" charset="0"/>
                <a:cs typeface="Helvetica Light" charset="0"/>
              </a:rPr>
              <a:t>algae_bloom.csv</a:t>
            </a:r>
            <a:r>
              <a:rPr lang="en-US" dirty="0">
                <a:ea typeface="Helvetica Light" charset="0"/>
                <a:cs typeface="Helvetica Light" charset="0"/>
              </a:rPr>
              <a:t> </a:t>
            </a:r>
            <a:r>
              <a:rPr lang="en-US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dataset is used to train a learning model consists of: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chemical properties </a:t>
            </a:r>
            <a:r>
              <a:rPr lang="en-US" i="0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of various water samples of European rivers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the </a:t>
            </a:r>
            <a:r>
              <a:rPr lang="en-US" b="1" i="0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quantity of seven algae </a:t>
            </a:r>
            <a:r>
              <a:rPr lang="en-US" i="0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in each of the samples, and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the </a:t>
            </a:r>
            <a:r>
              <a:rPr lang="en-US" b="1" i="0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characteristics of the collection process </a:t>
            </a:r>
            <a:r>
              <a:rPr lang="en-US" i="0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for each sample. 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  <a:ea typeface="Helvetica Light" charset="0"/>
              <a:cs typeface="Helvetica Light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What is the data science motivation for such a model, given that we </a:t>
            </a:r>
            <a:r>
              <a:rPr lang="en-US" b="1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can</a:t>
            </a:r>
            <a:r>
              <a:rPr lang="en-US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 actually analyze water samples to determine if various harmful algae are present or absent?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dirty="0"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3570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Charter Roman" charset="0"/>
                <a:cs typeface="Charter Roman" charset="0"/>
              </a:rPr>
              <a:t>EXERCISE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B7656E-3165-5342-903D-36B1DBD38A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The answer is simple: </a:t>
            </a:r>
            <a:r>
              <a:rPr lang="en-US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chemical monitoring is </a:t>
            </a:r>
            <a:r>
              <a:rPr lang="en-US" b="1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cheap</a:t>
            </a:r>
            <a:r>
              <a:rPr lang="en-US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 and </a:t>
            </a:r>
            <a:r>
              <a:rPr lang="en-US" b="1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easy to automate</a:t>
            </a:r>
            <a:r>
              <a:rPr lang="en-US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, whereas biological analysis of samples is </a:t>
            </a:r>
            <a:r>
              <a:rPr lang="en-US" b="1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expensive</a:t>
            </a:r>
            <a:r>
              <a:rPr lang="en-US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 and </a:t>
            </a:r>
            <a:r>
              <a:rPr lang="en-US" b="1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slow</a:t>
            </a:r>
            <a:r>
              <a:rPr lang="en-US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.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Another answer: analyzing the samples for harmful content does not provide a better understanding of algae bloom </a:t>
            </a:r>
            <a:r>
              <a:rPr lang="en-US" b="1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drivers</a:t>
            </a:r>
            <a:r>
              <a:rPr lang="en-US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, it just tells us which samples contain the harmful algae.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  <a:ea typeface="Helvetica Light" charset="0"/>
              <a:cs typeface="Helvetica Light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  <a:ea typeface="Helvetica Light" charset="0"/>
                <a:cs typeface="Helvetica Light" charset="0"/>
              </a:rPr>
              <a:t>Can a model provide a more thorough understanding of the algae situation? 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4352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4AFD7-DD17-214C-86BD-720156F5F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CC7A7-9B22-7049-B50A-22271ABB8A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Locate and determine the structure of the algae bloom dataset and provide a summary of its features. 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Compute the number of missing values for each record.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Identify some potential anomalous observations in the same dataset.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What strategies could you use to deal with such observations/records?  </a:t>
            </a:r>
          </a:p>
        </p:txBody>
      </p:sp>
    </p:spTree>
    <p:extLst>
      <p:ext uri="{BB962C8B-B14F-4D97-AF65-F5344CB8AC3E}">
        <p14:creationId xmlns:p14="http://schemas.microsoft.com/office/powerpoint/2010/main" val="107980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1DF7C-219E-C040-8261-BB2BD405B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REDUCTION AND TRANSFORMATIONS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5C48B-72E0-D747-A26E-46BF4F98C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PROCESSING</a:t>
            </a:r>
          </a:p>
        </p:txBody>
      </p:sp>
    </p:spTree>
    <p:extLst>
      <p:ext uri="{BB962C8B-B14F-4D97-AF65-F5344CB8AC3E}">
        <p14:creationId xmlns:p14="http://schemas.microsoft.com/office/powerpoint/2010/main" val="885184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7BC78F-5FC0-40E9-9459-CF02CA47F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DIMENSIONALITY OF DATA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F828CB-524D-4D01-87DC-ACC44060E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dirty="0">
                <a:latin typeface="Dagny OT" panose="020B0504020201020104" pitchFamily="34" charset="77"/>
              </a:rPr>
              <a:t>In data analysis, the </a:t>
            </a:r>
            <a:r>
              <a:rPr lang="en-CA" b="1" dirty="0">
                <a:latin typeface="Dagny OT" panose="020B0504020201020104" pitchFamily="34" charset="77"/>
              </a:rPr>
              <a:t>dimension</a:t>
            </a:r>
            <a:r>
              <a:rPr lang="en-CA" dirty="0">
                <a:latin typeface="Dagny OT" panose="020B0504020201020104" pitchFamily="34" charset="77"/>
              </a:rPr>
              <a:t> of the data is the number of variables (or attributes) that are collected in a dataset, represented by the number of columns.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dirty="0">
                <a:latin typeface="Dagny OT" panose="020B0504020201020104" pitchFamily="34" charset="77"/>
              </a:rPr>
              <a:t>The term dimension is an extension of the use of the term to refer to the size of a vector. 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dirty="0">
                <a:latin typeface="Dagny OT" panose="020B0504020201020104" pitchFamily="34" charset="77"/>
              </a:rPr>
              <a:t>We can think of the variables used to describe each object (row) as a </a:t>
            </a:r>
            <a:r>
              <a:rPr lang="en-CA" b="1" dirty="0">
                <a:latin typeface="Dagny OT" panose="020B0504020201020104" pitchFamily="34" charset="77"/>
              </a:rPr>
              <a:t>vector</a:t>
            </a:r>
            <a:r>
              <a:rPr lang="en-CA" dirty="0">
                <a:latin typeface="Dagny OT" panose="020B0504020201020104" pitchFamily="34" charset="77"/>
              </a:rPr>
              <a:t> describing that object.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b="1" dirty="0">
                <a:latin typeface="Dagny OT" panose="020B0504020201020104" pitchFamily="34" charset="77"/>
              </a:rPr>
              <a:t>Note:</a:t>
            </a:r>
            <a:r>
              <a:rPr lang="en-CA" dirty="0">
                <a:latin typeface="Dagny OT" panose="020B0504020201020104" pitchFamily="34" charset="77"/>
              </a:rPr>
              <a:t> the term dimension is used differently in business intelligence contexts.</a:t>
            </a:r>
          </a:p>
        </p:txBody>
      </p:sp>
    </p:spTree>
    <p:extLst>
      <p:ext uri="{BB962C8B-B14F-4D97-AF65-F5344CB8AC3E}">
        <p14:creationId xmlns:p14="http://schemas.microsoft.com/office/powerpoint/2010/main" val="3579850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CD92F-003D-AC4F-8081-136D88A9E7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But more data is always better, right?</a:t>
            </a:r>
          </a:p>
          <a:p>
            <a:pPr marL="0" indent="0" algn="ctr">
              <a:lnSpc>
                <a:spcPct val="100000"/>
              </a:lnSpc>
              <a:buNone/>
            </a:pPr>
            <a:endParaRPr lang="en-US" dirty="0">
              <a:latin typeface="Dagny OT" panose="020B0504020201020104" pitchFamily="34" charset="77"/>
            </a:endParaRPr>
          </a:p>
          <a:p>
            <a:pPr marL="0" indent="0" algn="ctr">
              <a:lnSpc>
                <a:spcPct val="100000"/>
              </a:lnSpc>
              <a:buNone/>
            </a:pPr>
            <a:endParaRPr lang="en-US" dirty="0">
              <a:latin typeface="Dagny OT" panose="020B0504020201020104" pitchFamily="34" charset="77"/>
            </a:endParaRPr>
          </a:p>
          <a:p>
            <a:pPr marL="0" indent="0" algn="ctr">
              <a:lnSpc>
                <a:spcPct val="100000"/>
              </a:lnSpc>
              <a:buNone/>
            </a:pPr>
            <a:endParaRPr lang="en-US" dirty="0">
              <a:latin typeface="Dagny OT" panose="020B0504020201020104" pitchFamily="34" charset="77"/>
            </a:endParaRPr>
          </a:p>
          <a:p>
            <a:pPr marL="0" indent="0" algn="ctr">
              <a:lnSpc>
                <a:spcPct val="100000"/>
              </a:lnSpc>
              <a:buNone/>
            </a:pPr>
            <a:endParaRPr lang="en-US" dirty="0">
              <a:latin typeface="Dagny OT" panose="020B0504020201020104" pitchFamily="34" charset="77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It depends. </a:t>
            </a:r>
          </a:p>
        </p:txBody>
      </p:sp>
    </p:spTree>
    <p:extLst>
      <p:ext uri="{BB962C8B-B14F-4D97-AF65-F5344CB8AC3E}">
        <p14:creationId xmlns:p14="http://schemas.microsoft.com/office/powerpoint/2010/main" val="3334068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FOUR VERY IMPORTANT REMARKS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NEVER</a:t>
            </a:r>
            <a:r>
              <a:rPr lang="en-US" dirty="0">
                <a:latin typeface="Dagny OT" panose="020B0504020201020104" pitchFamily="34" charset="77"/>
              </a:rPr>
              <a:t> work on the original dataset. Make copies along the way.</a:t>
            </a:r>
          </a:p>
          <a:p>
            <a:pPr algn="just">
              <a:lnSpc>
                <a:spcPct val="100000"/>
              </a:lnSpc>
            </a:pPr>
            <a:endParaRPr lang="en-US" sz="10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Document </a:t>
            </a:r>
            <a:r>
              <a:rPr lang="en-US" b="1" dirty="0">
                <a:latin typeface="Dagny OT" panose="020B0504020201020104" pitchFamily="34" charset="77"/>
              </a:rPr>
              <a:t>ALL</a:t>
            </a:r>
            <a:r>
              <a:rPr lang="en-US" dirty="0">
                <a:latin typeface="Dagny OT" panose="020B0504020201020104" pitchFamily="34" charset="77"/>
              </a:rPr>
              <a:t> your cleaning steps and procedures.</a:t>
            </a:r>
          </a:p>
          <a:p>
            <a:pPr algn="just">
              <a:lnSpc>
                <a:spcPct val="100000"/>
              </a:lnSpc>
            </a:pPr>
            <a:endParaRPr lang="en-US" sz="10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If you find yourself cleaning too much of your data, </a:t>
            </a:r>
            <a:r>
              <a:rPr lang="en-US" b="1" dirty="0">
                <a:latin typeface="Dagny OT" panose="020B0504020201020104" pitchFamily="34" charset="77"/>
              </a:rPr>
              <a:t>STOP</a:t>
            </a:r>
            <a:r>
              <a:rPr lang="en-US" dirty="0">
                <a:latin typeface="Dagny OT" panose="020B0504020201020104" pitchFamily="34" charset="77"/>
              </a:rPr>
              <a:t>. Something might be off with the data collection procedure.</a:t>
            </a:r>
          </a:p>
          <a:p>
            <a:pPr algn="just">
              <a:lnSpc>
                <a:spcPct val="100000"/>
              </a:lnSpc>
            </a:pPr>
            <a:endParaRPr lang="en-US" sz="10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Think </a:t>
            </a:r>
            <a:r>
              <a:rPr lang="en-US" b="1" dirty="0">
                <a:latin typeface="Dagny OT" panose="020B0504020201020104" pitchFamily="34" charset="77"/>
              </a:rPr>
              <a:t>TWICE</a:t>
            </a:r>
            <a:r>
              <a:rPr lang="en-US" dirty="0">
                <a:latin typeface="Dagny OT" panose="020B0504020201020104" pitchFamily="34" charset="77"/>
              </a:rPr>
              <a:t> before discarding an entire record.</a:t>
            </a:r>
          </a:p>
        </p:txBody>
      </p:sp>
    </p:spTree>
    <p:extLst>
      <p:ext uri="{BB962C8B-B14F-4D97-AF65-F5344CB8AC3E}">
        <p14:creationId xmlns:p14="http://schemas.microsoft.com/office/powerpoint/2010/main" val="1378283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HIGH DIMENSIONALITY &amp; BIG DATA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lvl="0" indent="0" algn="just">
                  <a:lnSpc>
                    <a:spcPct val="100000"/>
                  </a:lnSpc>
                  <a:buNone/>
                </a:pPr>
                <a:r>
                  <a:rPr lang="en-US" dirty="0">
                    <a:latin typeface="Dagny OT" panose="020B0504020201020104" pitchFamily="34" charset="77"/>
                  </a:rPr>
                  <a:t>Datasets can be “big” in a variety of ways: </a:t>
                </a:r>
              </a:p>
              <a:p>
                <a:pPr lvl="1" algn="just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too large for the </a:t>
                </a:r>
                <a:r>
                  <a:rPr lang="en-US" b="1" i="0" dirty="0">
                    <a:latin typeface="Dagny OT" panose="020B0504020201020104" pitchFamily="34" charset="77"/>
                  </a:rPr>
                  <a:t>hardware</a:t>
                </a:r>
                <a:r>
                  <a:rPr lang="en-US" i="0" dirty="0">
                    <a:latin typeface="Dagny OT" panose="020B0504020201020104" pitchFamily="34" charset="77"/>
                  </a:rPr>
                  <a:t> to handle (cannot be stored or accessed properly due to # of observations, # of features, or the overall size)</a:t>
                </a:r>
              </a:p>
              <a:p>
                <a:pPr lvl="1" algn="just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size can go against </a:t>
                </a:r>
                <a:r>
                  <a:rPr lang="en-US" b="1" i="0" dirty="0">
                    <a:latin typeface="Dagny OT" panose="020B0504020201020104" pitchFamily="34" charset="77"/>
                  </a:rPr>
                  <a:t>modeling assumptions </a:t>
                </a:r>
                <a:r>
                  <a:rPr lang="en-US" i="0" dirty="0">
                    <a:latin typeface="Dagny OT" panose="020B0504020201020104" pitchFamily="34" charset="77"/>
                  </a:rPr>
                  <a:t>(# of features </a:t>
                </a:r>
                <a14:m>
                  <m:oMath xmlns:m="http://schemas.openxmlformats.org/officeDocument/2006/math">
                    <m:r>
                      <a:rPr lang="en-US" i="0" smtClean="0">
                        <a:latin typeface="Cambria Math" charset="0"/>
                      </a:rPr>
                      <m:t>≫</m:t>
                    </m:r>
                  </m:oMath>
                </a14:m>
                <a:r>
                  <a:rPr lang="en-US" i="0" dirty="0">
                    <a:latin typeface="Dagny OT" panose="020B0504020201020104" pitchFamily="34" charset="77"/>
                  </a:rPr>
                  <a:t> # observations)</a:t>
                </a:r>
              </a:p>
              <a:p>
                <a:pPr algn="just">
                  <a:lnSpc>
                    <a:spcPct val="100000"/>
                  </a:lnSpc>
                </a:pPr>
                <a:endParaRPr lang="en-US" sz="500" b="1" dirty="0">
                  <a:latin typeface="Dagny OT" panose="020B0504020201020104" pitchFamily="34" charset="77"/>
                </a:endParaRPr>
              </a:p>
              <a:p>
                <a:pPr marL="0" indent="0" algn="just">
                  <a:lnSpc>
                    <a:spcPct val="100000"/>
                  </a:lnSpc>
                  <a:buNone/>
                </a:pPr>
                <a:r>
                  <a:rPr lang="en-US" b="1" dirty="0">
                    <a:latin typeface="Dagny OT" panose="020B0504020201020104" pitchFamily="34" charset="77"/>
                  </a:rPr>
                  <a:t>Examples:</a:t>
                </a:r>
              </a:p>
              <a:p>
                <a:pPr lvl="1" algn="just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Multiple sensors recording 100+ observations per second in a large geographical area over a long time period = </a:t>
                </a:r>
                <a:r>
                  <a:rPr lang="en-US" b="1" i="0" dirty="0">
                    <a:latin typeface="Dagny OT" panose="020B0504020201020104" pitchFamily="34" charset="77"/>
                  </a:rPr>
                  <a:t>very big dataset</a:t>
                </a:r>
                <a:r>
                  <a:rPr lang="en-US" i="0" dirty="0">
                    <a:latin typeface="Dagny OT" panose="020B0504020201020104" pitchFamily="34" charset="77"/>
                  </a:rPr>
                  <a:t>.</a:t>
                </a:r>
              </a:p>
              <a:p>
                <a:pPr lvl="1" algn="just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In a corpus’ Term Document Matrix (cols = terms, rows = documents), the number of terms is usually substantially higher than the number of documents, leading to </a:t>
                </a:r>
                <a:r>
                  <a:rPr lang="en-US" b="1" i="0" dirty="0">
                    <a:latin typeface="Dagny OT" panose="020B0504020201020104" pitchFamily="34" charset="77"/>
                  </a:rPr>
                  <a:t>excessively sparse data</a:t>
                </a:r>
                <a:r>
                  <a:rPr lang="en-US" i="0" dirty="0">
                    <a:latin typeface="Dagny OT" panose="020B0504020201020104" pitchFamily="34" charset="77"/>
                  </a:rPr>
                  <a:t>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61" t="-1060" r="-528" b="-109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201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D7883-0314-D445-8776-7BE37224B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CURSE OF DIMENSIONALITY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5025BD4-9AC5-B047-9BAB-B8803A05BC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Unless the dataset size grows exponentially with its dimension, the performance of any model we build is likely to suffer due to the </a:t>
            </a:r>
            <a:r>
              <a:rPr lang="en-US" b="1" dirty="0">
                <a:latin typeface="Dagny OT" panose="020B0504020201020104" pitchFamily="34" charset="77"/>
              </a:rPr>
              <a:t>Curse of Dimensionality</a:t>
            </a:r>
            <a:r>
              <a:rPr lang="en-US" dirty="0">
                <a:latin typeface="Dagny OT" panose="020B0504020201020104" pitchFamily="34" charset="77"/>
              </a:rPr>
              <a:t>.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Possible solutions: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sampling observations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feature selection </a:t>
            </a:r>
            <a:r>
              <a:rPr lang="en-US" i="0" dirty="0">
                <a:latin typeface="Dagny OT" panose="020B0504020201020104" pitchFamily="34" charset="77"/>
              </a:rPr>
              <a:t>(easy-</a:t>
            </a:r>
            <a:r>
              <a:rPr lang="en-US" i="0" dirty="0" err="1">
                <a:latin typeface="Dagny OT" panose="020B0504020201020104" pitchFamily="34" charset="77"/>
              </a:rPr>
              <a:t>ish</a:t>
            </a:r>
            <a:r>
              <a:rPr lang="en-US" i="0" dirty="0">
                <a:latin typeface="Dagny OT" panose="020B0504020201020104" pitchFamily="34" charset="77"/>
              </a:rPr>
              <a:t>) and/or dimension reduction (hard).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We look for ways to preserve the signal while shrinking the dimension: it’s easier to find needles in small haystacks!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(This is actually a thorny problem… but we’ll avoid the technical details in this course).  </a:t>
            </a:r>
          </a:p>
        </p:txBody>
      </p:sp>
    </p:spTree>
    <p:extLst>
      <p:ext uri="{BB962C8B-B14F-4D97-AF65-F5344CB8AC3E}">
        <p14:creationId xmlns:p14="http://schemas.microsoft.com/office/powerpoint/2010/main" val="219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SAMPLING OBSERVATIONS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Question:</a:t>
            </a:r>
            <a:r>
              <a:rPr lang="en-US" dirty="0">
                <a:latin typeface="Dagny OT" panose="020B0504020201020104" pitchFamily="34" charset="77"/>
              </a:rPr>
              <a:t> does every observation (row of the dataset) need to be used?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If rows are selected randomly, the resulting sample might be </a:t>
            </a:r>
            <a:r>
              <a:rPr lang="en-US" b="1" dirty="0">
                <a:latin typeface="Dagny OT" panose="020B0504020201020104" pitchFamily="34" charset="77"/>
              </a:rPr>
              <a:t>representative</a:t>
            </a:r>
            <a:r>
              <a:rPr lang="en-US" dirty="0">
                <a:latin typeface="Dagny OT" panose="020B0504020201020104" pitchFamily="34" charset="77"/>
              </a:rPr>
              <a:t> of the entire dataset. </a:t>
            </a:r>
          </a:p>
          <a:p>
            <a:pPr algn="just">
              <a:lnSpc>
                <a:spcPct val="100000"/>
              </a:lnSpc>
            </a:pPr>
            <a:endParaRPr lang="en-US" sz="5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Drawbacks: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if the signal of interest is rare, sampling might drown it altogether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if aggregation is happening down the road, sampling will necessarily affect the numbers (passengers vs. flights)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even simple operations on a large file (finding the # of lines, say) can be taxing on the memory and in terms of computation time </a:t>
            </a:r>
            <a:r>
              <a:rPr lang="mr-IN" i="0" dirty="0">
                <a:latin typeface="Dagny OT" panose="020B0504020201020104" pitchFamily="34" charset="77"/>
              </a:rPr>
              <a:t>–</a:t>
            </a:r>
            <a:r>
              <a:rPr lang="en-US" i="0" dirty="0">
                <a:latin typeface="Dagny OT" panose="020B0504020201020104" pitchFamily="34" charset="77"/>
              </a:rPr>
              <a:t> </a:t>
            </a:r>
            <a:r>
              <a:rPr lang="en-US" b="1" i="0" dirty="0">
                <a:latin typeface="Dagny OT" panose="020B0504020201020104" pitchFamily="34" charset="77"/>
              </a:rPr>
              <a:t>prior information on the dataset structure can help</a:t>
            </a:r>
          </a:p>
        </p:txBody>
      </p:sp>
    </p:spTree>
    <p:extLst>
      <p:ext uri="{BB962C8B-B14F-4D97-AF65-F5344CB8AC3E}">
        <p14:creationId xmlns:p14="http://schemas.microsoft.com/office/powerpoint/2010/main" val="179750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FEATURE SELECTION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lvl="0" indent="0" algn="just">
                  <a:lnSpc>
                    <a:spcPct val="100000"/>
                  </a:lnSpc>
                  <a:buNone/>
                </a:pPr>
                <a:r>
                  <a:rPr lang="en-CA" dirty="0">
                    <a:latin typeface="Dagny OT" panose="020B0504020201020104" pitchFamily="34" charset="77"/>
                  </a:rPr>
                  <a:t>Removing </a:t>
                </a:r>
                <a:r>
                  <a:rPr lang="en-CA" b="1" dirty="0">
                    <a:latin typeface="Dagny OT" panose="020B0504020201020104" pitchFamily="34" charset="77"/>
                  </a:rPr>
                  <a:t>irrelevant</a:t>
                </a:r>
                <a:r>
                  <a:rPr lang="en-CA" dirty="0">
                    <a:latin typeface="Dagny OT" panose="020B0504020201020104" pitchFamily="34" charset="77"/>
                  </a:rPr>
                  <a:t> or </a:t>
                </a:r>
                <a:r>
                  <a:rPr lang="en-CA" b="1" dirty="0">
                    <a:latin typeface="Dagny OT" panose="020B0504020201020104" pitchFamily="34" charset="77"/>
                  </a:rPr>
                  <a:t>redundant</a:t>
                </a:r>
                <a:r>
                  <a:rPr lang="en-CA" dirty="0">
                    <a:latin typeface="Dagny OT" panose="020B0504020201020104" pitchFamily="34" charset="77"/>
                  </a:rPr>
                  <a:t> variables is a common data processing task.  </a:t>
                </a:r>
              </a:p>
              <a:p>
                <a:pPr lvl="0" algn="just">
                  <a:lnSpc>
                    <a:spcPct val="100000"/>
                  </a:lnSpc>
                </a:pPr>
                <a:endParaRPr lang="en-CA" sz="500" dirty="0">
                  <a:latin typeface="Dagny OT" panose="020B0504020201020104" pitchFamily="34" charset="77"/>
                </a:endParaRPr>
              </a:p>
              <a:p>
                <a:pPr marL="0" lvl="0" indent="0" algn="just">
                  <a:lnSpc>
                    <a:spcPct val="100000"/>
                  </a:lnSpc>
                  <a:buNone/>
                </a:pPr>
                <a:r>
                  <a:rPr lang="en-CA" b="1" dirty="0">
                    <a:latin typeface="Dagny OT" panose="020B0504020201020104" pitchFamily="34" charset="77"/>
                  </a:rPr>
                  <a:t>Motivations:</a:t>
                </a:r>
              </a:p>
              <a:p>
                <a:pPr lvl="1" algn="just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CA" i="0" dirty="0">
                    <a:latin typeface="Dagny OT" panose="020B0504020201020104" pitchFamily="34" charset="77"/>
                  </a:rPr>
                  <a:t>modeling tools do not handle these well (variance inflation due to multi-</a:t>
                </a:r>
                <a:r>
                  <a:rPr lang="en-CA" i="0" dirty="0" err="1">
                    <a:latin typeface="Dagny OT" panose="020B0504020201020104" pitchFamily="34" charset="77"/>
                  </a:rPr>
                  <a:t>colinearity</a:t>
                </a:r>
                <a:r>
                  <a:rPr lang="en-CA" i="0" dirty="0">
                    <a:latin typeface="Dagny OT" panose="020B0504020201020104" pitchFamily="34" charset="77"/>
                  </a:rPr>
                  <a:t>, etc.)</a:t>
                </a:r>
                <a:endParaRPr lang="en-US" i="0" dirty="0">
                  <a:latin typeface="Dagny OT" panose="020B0504020201020104" pitchFamily="34" charset="77"/>
                </a:endParaRPr>
              </a:p>
              <a:p>
                <a:pPr lvl="1" algn="just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dimension reduction (# variables </a:t>
                </a:r>
                <a14:m>
                  <m:oMath xmlns:m="http://schemas.openxmlformats.org/officeDocument/2006/math">
                    <m:r>
                      <a:rPr lang="en-US" i="0" smtClean="0">
                        <a:latin typeface="Cambria Math" charset="0"/>
                      </a:rPr>
                      <m:t>≫</m:t>
                    </m:r>
                  </m:oMath>
                </a14:m>
                <a:r>
                  <a:rPr lang="en-US" i="0" dirty="0">
                    <a:latin typeface="Dagny OT" panose="020B0504020201020104" pitchFamily="34" charset="77"/>
                  </a:rPr>
                  <a:t> # observations)</a:t>
                </a:r>
              </a:p>
              <a:p>
                <a:pPr algn="just">
                  <a:lnSpc>
                    <a:spcPct val="100000"/>
                  </a:lnSpc>
                </a:pPr>
                <a:endParaRPr lang="en-US" sz="500" dirty="0">
                  <a:latin typeface="Dagny OT" panose="020B0504020201020104" pitchFamily="34" charset="77"/>
                </a:endParaRPr>
              </a:p>
              <a:p>
                <a:pPr marL="0" indent="0" algn="just">
                  <a:lnSpc>
                    <a:spcPct val="100000"/>
                  </a:lnSpc>
                  <a:buNone/>
                </a:pPr>
                <a:r>
                  <a:rPr lang="en-US" b="1" dirty="0">
                    <a:latin typeface="Dagny OT" panose="020B0504020201020104" pitchFamily="34" charset="77"/>
                  </a:rPr>
                  <a:t>Approaches:</a:t>
                </a:r>
              </a:p>
              <a:p>
                <a:pPr lvl="1" algn="just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filter vs. wrapper</a:t>
                </a:r>
              </a:p>
              <a:p>
                <a:pPr lvl="1" algn="just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unsupervised vs. supervised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61" t="-1060" r="-528" b="-45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1272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FEATURE SELECTION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lvl="0" indent="0" algn="just">
              <a:lnSpc>
                <a:spcPct val="110000"/>
              </a:lnSpc>
              <a:buNone/>
            </a:pPr>
            <a:r>
              <a:rPr lang="en-CA" b="1" dirty="0">
                <a:latin typeface="Dagny OT" panose="020B0504020201020104" pitchFamily="34" charset="77"/>
              </a:rPr>
              <a:t>Filter methods </a:t>
            </a:r>
            <a:r>
              <a:rPr lang="en-CA" dirty="0">
                <a:latin typeface="Dagny OT" panose="020B0504020201020104" pitchFamily="34" charset="77"/>
              </a:rPr>
              <a:t>inspect each variable individually and score them according to some </a:t>
            </a:r>
            <a:r>
              <a:rPr lang="en-CA" b="1" dirty="0">
                <a:latin typeface="Dagny OT" panose="020B0504020201020104" pitchFamily="34" charset="77"/>
              </a:rPr>
              <a:t>importance metric</a:t>
            </a:r>
            <a:r>
              <a:rPr lang="en-CA" dirty="0">
                <a:latin typeface="Dagny OT" panose="020B0504020201020104" pitchFamily="34" charset="77"/>
              </a:rPr>
              <a:t>. </a:t>
            </a:r>
          </a:p>
          <a:p>
            <a:pPr marL="0" lvl="0" indent="0" algn="just">
              <a:lnSpc>
                <a:spcPct val="110000"/>
              </a:lnSpc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10000"/>
              </a:lnSpc>
              <a:buNone/>
            </a:pPr>
            <a:r>
              <a:rPr lang="en-CA" dirty="0">
                <a:latin typeface="Dagny OT" panose="020B0504020201020104" pitchFamily="34" charset="77"/>
              </a:rPr>
              <a:t>The less relevant features (i.e. importance score below some set threshold) are then removed.</a:t>
            </a:r>
          </a:p>
          <a:p>
            <a:pPr lvl="0" algn="just">
              <a:lnSpc>
                <a:spcPct val="11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10000"/>
              </a:lnSpc>
              <a:buNone/>
            </a:pPr>
            <a:r>
              <a:rPr lang="en-CA" b="1" dirty="0">
                <a:latin typeface="Dagny OT" panose="020B0504020201020104" pitchFamily="34" charset="77"/>
              </a:rPr>
              <a:t>Wrapper methods </a:t>
            </a:r>
            <a:r>
              <a:rPr lang="en-CA" dirty="0">
                <a:latin typeface="Dagny OT" panose="020B0504020201020104" pitchFamily="34" charset="77"/>
              </a:rPr>
              <a:t>seek feature subsets for which the evaluation criterion used by the eventual analytical method is “optimized”. </a:t>
            </a:r>
          </a:p>
          <a:p>
            <a:pPr lvl="0" algn="just">
              <a:lnSpc>
                <a:spcPct val="11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10000"/>
              </a:lnSpc>
              <a:buNone/>
            </a:pPr>
            <a:r>
              <a:rPr lang="en-CA" dirty="0">
                <a:latin typeface="Dagny OT" panose="020B0504020201020104" pitchFamily="34" charset="77"/>
              </a:rPr>
              <a:t>The process is </a:t>
            </a:r>
            <a:r>
              <a:rPr lang="en-CA" b="1" dirty="0">
                <a:latin typeface="Dagny OT" panose="020B0504020201020104" pitchFamily="34" charset="77"/>
              </a:rPr>
              <a:t>iterative</a:t>
            </a:r>
            <a:r>
              <a:rPr lang="en-CA" dirty="0">
                <a:latin typeface="Dagny OT" panose="020B0504020201020104" pitchFamily="34" charset="77"/>
              </a:rPr>
              <a:t>, and typically computationally intensive: candidate subsets are used in the analysis until one produces an acceptable evaluation metric for the analysis.   </a:t>
            </a:r>
          </a:p>
        </p:txBody>
      </p:sp>
    </p:spTree>
    <p:extLst>
      <p:ext uri="{BB962C8B-B14F-4D97-AF65-F5344CB8AC3E}">
        <p14:creationId xmlns:p14="http://schemas.microsoft.com/office/powerpoint/2010/main" val="3714445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FEATURE SELECTION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 algn="just">
              <a:lnSpc>
                <a:spcPct val="100000"/>
              </a:lnSpc>
              <a:buNone/>
            </a:pPr>
            <a:r>
              <a:rPr lang="en-CA" b="1" dirty="0">
                <a:latin typeface="Dagny OT" panose="020B0504020201020104" pitchFamily="34" charset="77"/>
              </a:rPr>
              <a:t>Unsupervised methods </a:t>
            </a:r>
            <a:r>
              <a:rPr lang="en-CA" dirty="0">
                <a:latin typeface="Dagny OT" panose="020B0504020201020104" pitchFamily="34" charset="77"/>
              </a:rPr>
              <a:t>determine the importance of a feature based only on its values.</a:t>
            </a:r>
          </a:p>
          <a:p>
            <a:pPr lvl="0"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00000"/>
              </a:lnSpc>
              <a:buNone/>
            </a:pPr>
            <a:r>
              <a:rPr lang="en-CA" b="1" dirty="0">
                <a:latin typeface="Dagny OT" panose="020B0504020201020104" pitchFamily="34" charset="77"/>
              </a:rPr>
              <a:t>Supervised methods </a:t>
            </a:r>
            <a:r>
              <a:rPr lang="en-CA" dirty="0">
                <a:latin typeface="Dagny OT" panose="020B0504020201020104" pitchFamily="34" charset="77"/>
              </a:rPr>
              <a:t>evaluate each feature’s importance by studying the relationship with a </a:t>
            </a:r>
            <a:r>
              <a:rPr lang="en-CA" b="1" dirty="0">
                <a:latin typeface="Dagny OT" panose="020B0504020201020104" pitchFamily="34" charset="77"/>
              </a:rPr>
              <a:t>target feature </a:t>
            </a:r>
            <a:r>
              <a:rPr lang="en-CA" dirty="0">
                <a:latin typeface="Dagny OT" panose="020B0504020201020104" pitchFamily="34" charset="77"/>
              </a:rPr>
              <a:t>(correlation, etc.)</a:t>
            </a:r>
          </a:p>
          <a:p>
            <a:pPr lvl="0"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00000"/>
              </a:lnSpc>
              <a:buNone/>
            </a:pPr>
            <a:r>
              <a:rPr lang="en-CA" dirty="0">
                <a:latin typeface="Dagny OT" panose="020B0504020201020104" pitchFamily="34" charset="77"/>
              </a:rPr>
              <a:t>Wrapper methods are usually supervised. </a:t>
            </a:r>
          </a:p>
          <a:p>
            <a:pPr lvl="0"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00000"/>
              </a:lnSpc>
              <a:buNone/>
            </a:pPr>
            <a:r>
              <a:rPr lang="en-CA" b="1" dirty="0">
                <a:latin typeface="Dagny OT" panose="020B0504020201020104" pitchFamily="34" charset="77"/>
              </a:rPr>
              <a:t>Unsupervised filter methods: </a:t>
            </a:r>
            <a:r>
              <a:rPr lang="en-CA" dirty="0">
                <a:latin typeface="Dagny OT" panose="020B0504020201020104" pitchFamily="34" charset="77"/>
              </a:rPr>
              <a:t>removing constant variables, ID-like variables (different on all observations), features with low variability, etc. </a:t>
            </a:r>
          </a:p>
        </p:txBody>
      </p:sp>
    </p:spTree>
    <p:extLst>
      <p:ext uri="{BB962C8B-B14F-4D97-AF65-F5344CB8AC3E}">
        <p14:creationId xmlns:p14="http://schemas.microsoft.com/office/powerpoint/2010/main" val="3143759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SUPERVISED FILTER METHODS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lvl="0" indent="0" algn="just">
                  <a:lnSpc>
                    <a:spcPct val="100000"/>
                  </a:lnSpc>
                  <a:buNone/>
                </a:pPr>
                <a:r>
                  <a:rPr lang="en-CA" b="1" dirty="0">
                    <a:latin typeface="Dagny OT" panose="020B0504020201020104" pitchFamily="34" charset="77"/>
                  </a:rPr>
                  <a:t>Correlation </a:t>
                </a:r>
                <a:r>
                  <a:rPr lang="en-CA" dirty="0">
                    <a:latin typeface="Dagny OT" panose="020B0504020201020104" pitchFamily="34" charset="77"/>
                  </a:rPr>
                  <a:t>between a feature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charset="0"/>
                      </a:rPr>
                      <m:t>𝑋</m:t>
                    </m:r>
                  </m:oMath>
                </a14:m>
                <a:r>
                  <a:rPr lang="en-CA" dirty="0">
                    <a:latin typeface="Dagny OT" panose="020B0504020201020104" pitchFamily="34" charset="77"/>
                  </a:rPr>
                  <a:t> and a target variable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charset="0"/>
                      </a:rPr>
                      <m:t>𝑌</m:t>
                    </m:r>
                  </m:oMath>
                </a14:m>
                <a:r>
                  <a:rPr lang="en-CA" dirty="0">
                    <a:latin typeface="Dagny OT" panose="020B0504020201020104" pitchFamily="34" charset="77"/>
                  </a:rPr>
                  <a:t> (features which are highly correlated with the target variable are retained, but this approach is limited if the relationship to the target variable is </a:t>
                </a:r>
                <a:r>
                  <a:rPr lang="en-CA" b="1" dirty="0">
                    <a:latin typeface="Dagny OT" panose="020B0504020201020104" pitchFamily="34" charset="77"/>
                  </a:rPr>
                  <a:t>non-linear)</a:t>
                </a:r>
                <a:r>
                  <a:rPr lang="en-CA" dirty="0">
                    <a:latin typeface="Dagny OT" panose="020B0504020201020104" pitchFamily="34" charset="77"/>
                  </a:rPr>
                  <a:t>. </a:t>
                </a:r>
              </a:p>
              <a:p>
                <a:pPr marL="0" lvl="0" indent="0" algn="just">
                  <a:lnSpc>
                    <a:spcPct val="100000"/>
                  </a:lnSpc>
                  <a:buNone/>
                </a:pPr>
                <a:endParaRPr lang="en-CA" sz="500" dirty="0">
                  <a:latin typeface="Dagny OT" panose="020B0504020201020104" pitchFamily="34" charset="77"/>
                </a:endParaRPr>
              </a:p>
              <a:p>
                <a:pPr marL="0" lvl="0" indent="0" algn="just">
                  <a:lnSpc>
                    <a:spcPct val="100000"/>
                  </a:lnSpc>
                  <a:buNone/>
                </a:pPr>
                <a:r>
                  <a:rPr lang="en-CA" b="1" dirty="0">
                    <a:latin typeface="Dagny OT" panose="020B0504020201020104" pitchFamily="34" charset="77"/>
                  </a:rPr>
                  <a:t>Mutual Information </a:t>
                </a:r>
                <a:r>
                  <a:rPr lang="en-CA" dirty="0">
                    <a:latin typeface="Dagny OT" panose="020B0504020201020104" pitchFamily="34" charset="77"/>
                  </a:rPr>
                  <a:t>of nominal target </a:t>
                </a:r>
                <a14:m>
                  <m:oMath xmlns:m="http://schemas.openxmlformats.org/officeDocument/2006/math">
                    <m:r>
                      <a:rPr lang="en-CA" i="1">
                        <a:latin typeface="Cambria Math" charset="0"/>
                      </a:rPr>
                      <m:t>𝑌</m:t>
                    </m:r>
                  </m:oMath>
                </a14:m>
                <a:r>
                  <a:rPr lang="en-CA" dirty="0">
                    <a:latin typeface="Dagny OT" panose="020B0504020201020104" pitchFamily="34" charset="77"/>
                  </a:rPr>
                  <a:t> from nominal feature </a:t>
                </a:r>
                <a14:m>
                  <m:oMath xmlns:m="http://schemas.openxmlformats.org/officeDocument/2006/math">
                    <m:r>
                      <a:rPr lang="en-CA" i="1">
                        <a:latin typeface="Cambria Math" charset="0"/>
                      </a:rPr>
                      <m:t>𝑋</m:t>
                    </m:r>
                  </m:oMath>
                </a14:m>
                <a:r>
                  <a:rPr lang="en-CA" dirty="0">
                    <a:latin typeface="Dagny OT" panose="020B0504020201020104" pitchFamily="34" charset="77"/>
                  </a:rPr>
                  <a:t> (same approach).</a:t>
                </a:r>
              </a:p>
              <a:p>
                <a:pPr marL="0" lvl="0" indent="0" algn="just">
                  <a:lnSpc>
                    <a:spcPct val="100000"/>
                  </a:lnSpc>
                  <a:buNone/>
                </a:pPr>
                <a:endParaRPr lang="en-CA" sz="500" dirty="0">
                  <a:latin typeface="Dagny OT" panose="020B0504020201020104" pitchFamily="34" charset="77"/>
                </a:endParaRPr>
              </a:p>
              <a:p>
                <a:pPr marL="0" lvl="0" indent="0" algn="just">
                  <a:lnSpc>
                    <a:spcPct val="100000"/>
                  </a:lnSpc>
                  <a:buNone/>
                </a:pPr>
                <a:r>
                  <a:rPr lang="en-CA" b="1" dirty="0">
                    <a:latin typeface="Dagny OT" panose="020B0504020201020104" pitchFamily="34" charset="77"/>
                  </a:rPr>
                  <a:t>Classification Tasks</a:t>
                </a:r>
              </a:p>
              <a:p>
                <a:pPr lvl="1" algn="just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CA" i="0" dirty="0">
                    <a:latin typeface="Dagny OT" panose="020B0504020201020104" pitchFamily="34" charset="77"/>
                  </a:rPr>
                  <a:t>Gain Ratio, Inf Gain, Gini, MDL, etc.</a:t>
                </a:r>
              </a:p>
              <a:p>
                <a:pPr lvl="1" algn="just">
                  <a:lnSpc>
                    <a:spcPct val="100000"/>
                  </a:lnSpc>
                </a:pPr>
                <a:endParaRPr lang="en-CA" sz="500" dirty="0">
                  <a:latin typeface="Dagny OT" panose="020B0504020201020104" pitchFamily="34" charset="77"/>
                </a:endParaRPr>
              </a:p>
              <a:p>
                <a:pPr marL="0" indent="0" algn="just">
                  <a:lnSpc>
                    <a:spcPct val="100000"/>
                  </a:lnSpc>
                  <a:buNone/>
                </a:pPr>
                <a:r>
                  <a:rPr lang="en-CA" b="1" dirty="0">
                    <a:latin typeface="Dagny OT" panose="020B0504020201020104" pitchFamily="34" charset="77"/>
                  </a:rPr>
                  <a:t>Regression Tasks</a:t>
                </a:r>
              </a:p>
              <a:p>
                <a:pPr lvl="1" algn="just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CA" i="0" dirty="0">
                    <a:latin typeface="Dagny OT" panose="020B0504020201020104" pitchFamily="34" charset="77"/>
                  </a:rPr>
                  <a:t>MSE of Mean, MAE of Mean, Relief (evaluates features simultaneously), etc.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61" t="-707" r="-528" b="-84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47337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COMMON TRANSFORMATIONS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Models sometimes require that certain data assumptions be met (normality of residuals, linearity, etc.).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If the raw data does not meet the requirements, we can either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abandon the model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attempt to </a:t>
            </a:r>
            <a:r>
              <a:rPr lang="en-US" b="1" i="0" dirty="0">
                <a:latin typeface="Dagny OT" panose="020B0504020201020104" pitchFamily="34" charset="77"/>
              </a:rPr>
              <a:t>transform</a:t>
            </a:r>
            <a:r>
              <a:rPr lang="en-US" i="0" dirty="0">
                <a:latin typeface="Dagny OT" panose="020B0504020201020104" pitchFamily="34" charset="77"/>
              </a:rPr>
              <a:t> the data</a:t>
            </a:r>
            <a:endParaRPr lang="en-CA" sz="1000" i="0" dirty="0">
              <a:latin typeface="Dagny OT" panose="020B0504020201020104" pitchFamily="34" charset="77"/>
            </a:endParaRP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dirty="0">
                <a:latin typeface="Dagny OT" panose="020B0504020201020104" pitchFamily="34" charset="77"/>
              </a:rPr>
              <a:t>The second approach requires an inverse transformation to be able to draw conclusions about the original data. </a:t>
            </a:r>
            <a:endParaRPr lang="en-US" sz="100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97804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COMMON TRANSFORMATIONS</a:t>
            </a:r>
            <a:endParaRPr lang="en-US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 algn="just">
                  <a:lnSpc>
                    <a:spcPct val="100000"/>
                  </a:lnSpc>
                  <a:buNone/>
                </a:pPr>
                <a:r>
                  <a:rPr lang="en-CA" dirty="0">
                    <a:latin typeface="Dagny OT" panose="020B0504020201020104" pitchFamily="34" charset="77"/>
                  </a:rPr>
                  <a:t>In the regression context, transformations are </a:t>
                </a:r>
                <a:r>
                  <a:rPr lang="en-CA" b="1" dirty="0">
                    <a:latin typeface="Dagny OT" panose="020B0504020201020104" pitchFamily="34" charset="77"/>
                  </a:rPr>
                  <a:t>monotonic:</a:t>
                </a:r>
              </a:p>
              <a:p>
                <a:pPr lvl="1" algn="just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CA" i="0" dirty="0">
                    <a:latin typeface="Dagny OT" panose="020B0504020201020104" pitchFamily="34" charset="77"/>
                  </a:rPr>
                  <a:t>logarithmic</a:t>
                </a:r>
              </a:p>
              <a:p>
                <a:pPr lvl="1" algn="just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CA" i="0" dirty="0">
                    <a:latin typeface="Dagny OT" panose="020B0504020201020104" pitchFamily="34" charset="77"/>
                  </a:rPr>
                  <a:t>square root, inverse, power: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mtClean="0">
                            <a:latin typeface="Cambria Math" charset="0"/>
                          </a:rPr>
                          <m:t>𝑊</m:t>
                        </m:r>
                      </m:e>
                      <m:sup>
                        <m:r>
                          <a:rPr lang="en-CA" smtClean="0">
                            <a:latin typeface="Cambria Math" charset="0"/>
                          </a:rPr>
                          <m:t>𝑘</m:t>
                        </m:r>
                      </m:sup>
                    </m:sSup>
                  </m:oMath>
                </a14:m>
                <a:endParaRPr lang="en-CA" dirty="0">
                  <a:latin typeface="Dagny OT" panose="020B0504020201020104" pitchFamily="34" charset="77"/>
                </a:endParaRPr>
              </a:p>
              <a:p>
                <a:pPr lvl="1" algn="just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CA" i="0" dirty="0">
                    <a:latin typeface="Dagny OT" panose="020B0504020201020104" pitchFamily="34" charset="77"/>
                  </a:rPr>
                  <a:t>exponential</a:t>
                </a:r>
              </a:p>
              <a:p>
                <a:pPr lvl="1" algn="just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CA" i="0" dirty="0">
                    <a:latin typeface="Dagny OT" panose="020B0504020201020104" pitchFamily="34" charset="77"/>
                  </a:rPr>
                  <a:t>Box-Cox, etc.</a:t>
                </a:r>
              </a:p>
              <a:p>
                <a:pPr lvl="1" algn="just">
                  <a:lnSpc>
                    <a:spcPct val="100000"/>
                  </a:lnSpc>
                </a:pPr>
                <a:endParaRPr lang="en-CA" sz="1000" dirty="0">
                  <a:latin typeface="Dagny OT" panose="020B0504020201020104" pitchFamily="34" charset="77"/>
                </a:endParaRPr>
              </a:p>
              <a:p>
                <a:pPr marL="0" indent="0" algn="just">
                  <a:lnSpc>
                    <a:spcPct val="100000"/>
                  </a:lnSpc>
                  <a:buNone/>
                </a:pPr>
                <a:r>
                  <a:rPr lang="en-CA" dirty="0">
                    <a:latin typeface="Dagny OT" panose="020B0504020201020104" pitchFamily="34" charset="77"/>
                  </a:rPr>
                  <a:t>Transformations on </a:t>
                </a:r>
                <a14:m>
                  <m:oMath xmlns:m="http://schemas.openxmlformats.org/officeDocument/2006/math">
                    <m:r>
                      <a:rPr lang="en-CA" i="1" smtClean="0">
                        <a:latin typeface="Cambria Math" charset="0"/>
                      </a:rPr>
                      <m:t>𝑋</m:t>
                    </m:r>
                  </m:oMath>
                </a14:m>
                <a:r>
                  <a:rPr lang="en-CA" dirty="0">
                    <a:latin typeface="Dagny OT" panose="020B0504020201020104" pitchFamily="34" charset="77"/>
                  </a:rPr>
                  <a:t> may achieve linearity, but usually at some price (correlations are not preserved, for instance). </a:t>
                </a:r>
              </a:p>
              <a:p>
                <a:pPr marL="0" indent="0" algn="just">
                  <a:lnSpc>
                    <a:spcPct val="100000"/>
                  </a:lnSpc>
                  <a:buNone/>
                </a:pPr>
                <a:endParaRPr lang="en-CA" sz="500" dirty="0">
                  <a:latin typeface="Dagny OT" panose="020B0504020201020104" pitchFamily="34" charset="77"/>
                </a:endParaRPr>
              </a:p>
              <a:p>
                <a:pPr marL="0" indent="0" algn="just">
                  <a:lnSpc>
                    <a:spcPct val="100000"/>
                  </a:lnSpc>
                  <a:buNone/>
                </a:pPr>
                <a:r>
                  <a:rPr lang="en-CA" dirty="0">
                    <a:latin typeface="Dagny OT" panose="020B0504020201020104" pitchFamily="34" charset="77"/>
                  </a:rPr>
                  <a:t>Transformations on </a:t>
                </a:r>
                <a14:m>
                  <m:oMath xmlns:m="http://schemas.openxmlformats.org/officeDocument/2006/math">
                    <m:r>
                      <a:rPr lang="en-CA" i="1" smtClean="0">
                        <a:latin typeface="Cambria Math" charset="0"/>
                      </a:rPr>
                      <m:t>𝑌</m:t>
                    </m:r>
                  </m:oMath>
                </a14:m>
                <a:r>
                  <a:rPr lang="en-CA" dirty="0">
                    <a:latin typeface="Dagny OT" panose="020B0504020201020104" pitchFamily="34" charset="77"/>
                  </a:rPr>
                  <a:t> can help with non-normality and unequal variance of error terms.</a:t>
                </a:r>
              </a:p>
              <a:p>
                <a:pPr algn="just">
                  <a:lnSpc>
                    <a:spcPct val="100000"/>
                  </a:lnSpc>
                </a:pPr>
                <a:endParaRPr lang="en-CA" sz="100" dirty="0">
                  <a:latin typeface="Dagny OT" panose="020B0504020201020104" pitchFamily="34" charset="77"/>
                </a:endParaRPr>
              </a:p>
              <a:p>
                <a:pPr algn="just">
                  <a:lnSpc>
                    <a:spcPct val="100000"/>
                  </a:lnSpc>
                </a:pPr>
                <a:endParaRPr lang="en-US" sz="100" dirty="0">
                  <a:latin typeface="Dagny OT" panose="020B0504020201020104" pitchFamily="34" charset="77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61" t="-1060" r="-528" b="-53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91149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3A818B-9686-D041-ACFD-6337B43A0F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218" y="0"/>
            <a:ext cx="6125780" cy="32039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7950D6-0E60-5347-BC49-FB5A765344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023" y="3654057"/>
            <a:ext cx="6125780" cy="32039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FE7B14-8F54-974F-AB43-CF07CFF231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54057"/>
            <a:ext cx="6125778" cy="320394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CF49C33-22BC-D64C-A590-AF6F857CF2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25780" cy="320394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31C15FE-C908-4543-8845-0BED67AC163C}"/>
              </a:ext>
            </a:extLst>
          </p:cNvPr>
          <p:cNvSpPr txBox="1"/>
          <p:nvPr/>
        </p:nvSpPr>
        <p:spPr>
          <a:xfrm>
            <a:off x="0" y="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Dagny OT" panose="020B0504020201020104" pitchFamily="34" charset="77"/>
              </a:rPr>
              <a:t>Original Data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AB0AA7-2342-5046-A98A-B4401EDFC885}"/>
              </a:ext>
            </a:extLst>
          </p:cNvPr>
          <p:cNvSpPr txBox="1"/>
          <p:nvPr/>
        </p:nvSpPr>
        <p:spPr>
          <a:xfrm>
            <a:off x="0" y="3736849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Dagny OT" panose="020B0504020201020104" pitchFamily="34" charset="77"/>
              </a:rPr>
              <a:t>Square Root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C04D22-609A-F440-8123-3A27266CA965}"/>
              </a:ext>
            </a:extLst>
          </p:cNvPr>
          <p:cNvSpPr txBox="1"/>
          <p:nvPr/>
        </p:nvSpPr>
        <p:spPr>
          <a:xfrm>
            <a:off x="6201863" y="-1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Dagny OT" panose="020B0504020201020104" pitchFamily="34" charset="77"/>
              </a:rPr>
              <a:t>Square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3909CA-2D69-CF47-BB38-CC61F35390E2}"/>
              </a:ext>
            </a:extLst>
          </p:cNvPr>
          <p:cNvSpPr txBox="1"/>
          <p:nvPr/>
        </p:nvSpPr>
        <p:spPr>
          <a:xfrm>
            <a:off x="6245319" y="3736849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Dagny OT" panose="020B0504020201020104" pitchFamily="34" charset="77"/>
              </a:rPr>
              <a:t>Reciprocal</a:t>
            </a:r>
          </a:p>
        </p:txBody>
      </p:sp>
    </p:spTree>
    <p:extLst>
      <p:ext uri="{BB962C8B-B14F-4D97-AF65-F5344CB8AC3E}">
        <p14:creationId xmlns:p14="http://schemas.microsoft.com/office/powerpoint/2010/main" val="1249073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APPROACHES TO DATA CLEANING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dirty="0">
                <a:latin typeface="Dagny OT" panose="020B0504020201020104" pitchFamily="34" charset="77"/>
              </a:rPr>
              <a:t>There are two </a:t>
            </a:r>
            <a:r>
              <a:rPr lang="en-US" b="1" dirty="0">
                <a:latin typeface="Dagny OT" panose="020B0504020201020104" pitchFamily="34" charset="77"/>
              </a:rPr>
              <a:t>philosophical</a:t>
            </a:r>
            <a:r>
              <a:rPr lang="en-US" dirty="0">
                <a:latin typeface="Dagny OT" panose="020B0504020201020104" pitchFamily="34" charset="77"/>
              </a:rPr>
              <a:t> approaches to data cleaning and validation:</a:t>
            </a:r>
          </a:p>
          <a:p>
            <a:pPr lvl="1" algn="just">
              <a:buFont typeface="Wingdings" pitchFamily="2" charset="2"/>
              <a:buChar char="§"/>
            </a:pPr>
            <a:r>
              <a:rPr lang="en-US" dirty="0">
                <a:latin typeface="Dagny OT" panose="020B0504020201020104" pitchFamily="34" charset="77"/>
              </a:rPr>
              <a:t>methodical</a:t>
            </a:r>
          </a:p>
          <a:p>
            <a:pPr lvl="1" algn="just">
              <a:buFont typeface="Wingdings" pitchFamily="2" charset="2"/>
              <a:buChar char="§"/>
            </a:pPr>
            <a:r>
              <a:rPr lang="en-US" dirty="0">
                <a:latin typeface="Dagny OT" panose="020B0504020201020104" pitchFamily="34" charset="77"/>
              </a:rPr>
              <a:t>narrative</a:t>
            </a:r>
          </a:p>
          <a:p>
            <a:pPr lvl="1" algn="just"/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buNone/>
            </a:pPr>
            <a:r>
              <a:rPr lang="en-US" dirty="0">
                <a:latin typeface="Dagny OT" panose="020B0504020201020104" pitchFamily="34" charset="77"/>
              </a:rPr>
              <a:t>The </a:t>
            </a:r>
            <a:r>
              <a:rPr lang="en-US" b="1" dirty="0">
                <a:latin typeface="Dagny OT" panose="020B0504020201020104" pitchFamily="34" charset="77"/>
              </a:rPr>
              <a:t>methodical</a:t>
            </a:r>
            <a:r>
              <a:rPr lang="en-US" dirty="0">
                <a:latin typeface="Dagny OT" panose="020B0504020201020104" pitchFamily="34" charset="77"/>
              </a:rPr>
              <a:t> approach consists of running through a</a:t>
            </a:r>
            <a:r>
              <a:rPr lang="en-US" b="1" dirty="0">
                <a:latin typeface="Dagny OT" panose="020B0504020201020104" pitchFamily="34" charset="77"/>
              </a:rPr>
              <a:t> check list </a:t>
            </a:r>
            <a:r>
              <a:rPr lang="en-US" dirty="0">
                <a:latin typeface="Dagny OT" panose="020B0504020201020104" pitchFamily="34" charset="77"/>
              </a:rPr>
              <a:t>of potential issues and flagging those that apply to the data.</a:t>
            </a:r>
          </a:p>
          <a:p>
            <a:pPr algn="just"/>
            <a:endParaRPr lang="en-US" sz="500" b="1" dirty="0">
              <a:latin typeface="Dagny OT" panose="020B0504020201020104" pitchFamily="34" charset="77"/>
            </a:endParaRPr>
          </a:p>
          <a:p>
            <a:pPr marL="0" indent="0" algn="just">
              <a:buNone/>
            </a:pPr>
            <a:r>
              <a:rPr lang="en-US" dirty="0">
                <a:latin typeface="Dagny OT" panose="020B0504020201020104" pitchFamily="34" charset="77"/>
              </a:rPr>
              <a:t>The </a:t>
            </a:r>
            <a:r>
              <a:rPr lang="en-US" b="1" dirty="0">
                <a:latin typeface="Dagny OT" panose="020B0504020201020104" pitchFamily="34" charset="77"/>
              </a:rPr>
              <a:t>narrative</a:t>
            </a:r>
            <a:r>
              <a:rPr lang="en-US" dirty="0">
                <a:latin typeface="Dagny OT" panose="020B0504020201020104" pitchFamily="34" charset="77"/>
              </a:rPr>
              <a:t> approach consists of </a:t>
            </a:r>
            <a:r>
              <a:rPr lang="en-US" b="1" dirty="0">
                <a:latin typeface="Dagny OT" panose="020B0504020201020104" pitchFamily="34" charset="77"/>
              </a:rPr>
              <a:t>exploring</a:t>
            </a:r>
            <a:r>
              <a:rPr lang="en-US" dirty="0">
                <a:latin typeface="Dagny OT" panose="020B0504020201020104" pitchFamily="34" charset="77"/>
              </a:rPr>
              <a:t> the dataset and trying to spot unlikely and irregular patterns.</a:t>
            </a:r>
          </a:p>
        </p:txBody>
      </p:sp>
    </p:spTree>
    <p:extLst>
      <p:ext uri="{BB962C8B-B14F-4D97-AF65-F5344CB8AC3E}">
        <p14:creationId xmlns:p14="http://schemas.microsoft.com/office/powerpoint/2010/main" val="491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DC6128-F944-054D-89FE-1B3221C468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380" y="427585"/>
            <a:ext cx="11377620" cy="60028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39AFF81-B314-3B42-AC40-1B14CF00811C}"/>
              </a:ext>
            </a:extLst>
          </p:cNvPr>
          <p:cNvSpPr txBox="1"/>
          <p:nvPr/>
        </p:nvSpPr>
        <p:spPr>
          <a:xfrm>
            <a:off x="967962" y="629339"/>
            <a:ext cx="33993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  <a:latin typeface="Dagny OT" panose="020B0504020201020104" pitchFamily="34" charset="77"/>
              </a:rPr>
              <a:t>Logarithm (Box-Cox)</a:t>
            </a:r>
          </a:p>
        </p:txBody>
      </p:sp>
    </p:spTree>
    <p:extLst>
      <p:ext uri="{BB962C8B-B14F-4D97-AF65-F5344CB8AC3E}">
        <p14:creationId xmlns:p14="http://schemas.microsoft.com/office/powerpoint/2010/main" val="968283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SCALING</a:t>
            </a:r>
            <a:endParaRPr lang="en-US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 algn="just">
                  <a:lnSpc>
                    <a:spcPct val="100000"/>
                  </a:lnSpc>
                  <a:buNone/>
                </a:pPr>
                <a:r>
                  <a:rPr lang="en-US" dirty="0">
                    <a:latin typeface="Dagny OT" panose="020B0504020201020104" pitchFamily="34" charset="77"/>
                  </a:rPr>
                  <a:t>Numeric variables may have different </a:t>
                </a:r>
                <a:r>
                  <a:rPr lang="en-US" b="1" dirty="0">
                    <a:latin typeface="Dagny OT" panose="020B0504020201020104" pitchFamily="34" charset="77"/>
                  </a:rPr>
                  <a:t>scales </a:t>
                </a:r>
                <a:r>
                  <a:rPr lang="en-US" dirty="0">
                    <a:latin typeface="Dagny OT" panose="020B0504020201020104" pitchFamily="34" charset="77"/>
                  </a:rPr>
                  <a:t>(weights and heights, for instance). </a:t>
                </a:r>
              </a:p>
              <a:p>
                <a:pPr algn="just">
                  <a:lnSpc>
                    <a:spcPct val="100000"/>
                  </a:lnSpc>
                </a:pPr>
                <a:endParaRPr lang="en-US" sz="500" dirty="0">
                  <a:latin typeface="Dagny OT" panose="020B0504020201020104" pitchFamily="34" charset="77"/>
                </a:endParaRPr>
              </a:p>
              <a:p>
                <a:pPr marL="0" indent="0" algn="just">
                  <a:lnSpc>
                    <a:spcPct val="100000"/>
                  </a:lnSpc>
                  <a:buNone/>
                </a:pPr>
                <a:r>
                  <a:rPr lang="en-US" dirty="0">
                    <a:latin typeface="Dagny OT" panose="020B0504020201020104" pitchFamily="34" charset="77"/>
                  </a:rPr>
                  <a:t>The variance of a large-range variable is typically greater than that of a small-range variable, introducing a bias (for instance). </a:t>
                </a:r>
              </a:p>
              <a:p>
                <a:pPr algn="just">
                  <a:lnSpc>
                    <a:spcPct val="100000"/>
                  </a:lnSpc>
                </a:pPr>
                <a:endParaRPr lang="en-US" sz="500" dirty="0">
                  <a:latin typeface="Dagny OT" panose="020B0504020201020104" pitchFamily="34" charset="77"/>
                </a:endParaRPr>
              </a:p>
              <a:p>
                <a:pPr marL="0" indent="0" algn="just">
                  <a:lnSpc>
                    <a:spcPct val="100000"/>
                  </a:lnSpc>
                  <a:buNone/>
                </a:pPr>
                <a:r>
                  <a:rPr lang="en-US" b="1" dirty="0">
                    <a:latin typeface="Dagny OT" panose="020B0504020201020104" pitchFamily="34" charset="77"/>
                  </a:rPr>
                  <a:t>Standardization</a:t>
                </a:r>
                <a:r>
                  <a:rPr lang="en-US" dirty="0">
                    <a:latin typeface="Dagny OT" panose="020B0504020201020104" pitchFamily="34" charset="77"/>
                  </a:rPr>
                  <a:t> creates a variable with mean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</a:rPr>
                      <m:t>0</m:t>
                    </m:r>
                  </m:oMath>
                </a14:m>
                <a:r>
                  <a:rPr lang="en-US" dirty="0">
                    <a:latin typeface="Dagny OT" panose="020B0504020201020104" pitchFamily="34" charset="77"/>
                  </a:rPr>
                  <a:t> and std. dev.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</a:rPr>
                      <m:t>1</m:t>
                    </m:r>
                  </m:oMath>
                </a14:m>
                <a:r>
                  <a:rPr lang="en-US" dirty="0">
                    <a:latin typeface="Dagny OT" panose="020B0504020201020104" pitchFamily="34" charset="77"/>
                  </a:rPr>
                  <a:t>:</a:t>
                </a:r>
              </a:p>
              <a:p>
                <a:pPr marL="457200" lvl="1" indent="0" algn="ctr">
                  <a:lnSpc>
                    <a:spcPct val="100000"/>
                  </a:lnSpc>
                  <a:buNone/>
                </a:pPr>
                <a:r>
                  <a:rPr lang="en-US" dirty="0">
                    <a:latin typeface="Dagny OT" panose="020B0504020201020104" pitchFamily="34" charset="77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b="0" i="1" smtClean="0">
                            <a:latin typeface="Cambria Math" charset="0"/>
                          </a:rPr>
                          <m:t>𝑌</m:t>
                        </m:r>
                      </m:e>
                      <m:sub>
                        <m:r>
                          <a:rPr lang="en-CA" sz="2800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CA" sz="2800" b="0" i="1" smtClean="0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mr-IN" sz="28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2800" b="0" i="1" smtClean="0">
                                <a:latin typeface="Cambria Math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CA" sz="2800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CA" sz="2800" b="0" i="1" smtClean="0">
                            <a:latin typeface="Cambria Math" charset="0"/>
                          </a:rPr>
                          <m:t>−</m:t>
                        </m:r>
                        <m:acc>
                          <m:accPr>
                            <m:chr m:val="̅"/>
                            <m:ctrlPr>
                              <a:rPr lang="en-CA" sz="28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CA" sz="2800" b="0" i="1" smtClean="0">
                                <a:latin typeface="Cambria Math" charset="0"/>
                              </a:rPr>
                              <m:t>𝑋</m:t>
                            </m:r>
                          </m:e>
                        </m:acc>
                      </m:num>
                      <m:den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2800" b="0" i="1" smtClean="0">
                                <a:latin typeface="Cambria Math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CA" sz="2800" b="0" i="1" smtClean="0">
                                <a:latin typeface="Cambria Math" charset="0"/>
                              </a:rPr>
                              <m:t>𝑋</m:t>
                            </m:r>
                          </m:sub>
                        </m:sSub>
                      </m:den>
                    </m:f>
                  </m:oMath>
                </a14:m>
                <a:endParaRPr lang="en-US" dirty="0">
                  <a:latin typeface="Dagny OT" panose="020B0504020201020104" pitchFamily="34" charset="77"/>
                </a:endParaRPr>
              </a:p>
              <a:p>
                <a:pPr marL="0" indent="0">
                  <a:lnSpc>
                    <a:spcPct val="100000"/>
                  </a:lnSpc>
                  <a:buNone/>
                </a:pPr>
                <a:r>
                  <a:rPr lang="en-US" b="1" dirty="0">
                    <a:latin typeface="Dagny OT" panose="020B0504020201020104" pitchFamily="34" charset="77"/>
                  </a:rPr>
                  <a:t>Normalization</a:t>
                </a:r>
                <a:r>
                  <a:rPr lang="en-US" dirty="0">
                    <a:latin typeface="Dagny OT" panose="020B0504020201020104" pitchFamily="34" charset="77"/>
                  </a:rPr>
                  <a:t> creates a new variable in the range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 charset="0"/>
                          </a:rPr>
                          <m:t>0,1</m:t>
                        </m:r>
                      </m:e>
                    </m:d>
                  </m:oMath>
                </a14:m>
                <a:r>
                  <a:rPr lang="en-US" dirty="0">
                    <a:latin typeface="Dagny OT" panose="020B0504020201020104" pitchFamily="34" charset="77"/>
                  </a:rPr>
                  <a:t>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 charset="0"/>
                          </a:rPr>
                          <m:t>𝑌</m:t>
                        </m:r>
                      </m:e>
                      <m:sub>
                        <m:r>
                          <a:rPr lang="en-CA" i="1">
                            <a:latin typeface="Cambria Math" charset="0"/>
                          </a:rPr>
                          <m:t>𝑖</m:t>
                        </m:r>
                      </m:sub>
                    </m:sSub>
                    <m:r>
                      <a:rPr lang="en-CA" i="1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mr-IN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latin typeface="Cambria Math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CA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CA" i="1">
                            <a:latin typeface="Cambria Math" charset="0"/>
                          </a:rPr>
                          <m:t>−</m:t>
                        </m:r>
                        <m:func>
                          <m:func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CA">
                                <a:latin typeface="Cambria Math" charset="0"/>
                              </a:rPr>
                              <m:t>min</m:t>
                            </m:r>
                          </m:fName>
                          <m:e>
                            <m:r>
                              <a:rPr lang="en-CA" i="1">
                                <a:latin typeface="Cambria Math" charset="0"/>
                              </a:rPr>
                              <m:t>𝑋</m:t>
                            </m:r>
                          </m:e>
                        </m:func>
                      </m:num>
                      <m:den>
                        <m:func>
                          <m:func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CA">
                                <a:latin typeface="Cambria Math" charset="0"/>
                              </a:rPr>
                              <m:t>max</m:t>
                            </m:r>
                          </m:fName>
                          <m:e>
                            <m:r>
                              <a:rPr lang="en-CA" i="1">
                                <a:latin typeface="Cambria Math" charset="0"/>
                              </a:rPr>
                              <m:t>𝑋</m:t>
                            </m:r>
                            <m:r>
                              <a:rPr lang="en-CA" i="1">
                                <a:latin typeface="Cambria Math" charset="0"/>
                              </a:rPr>
                              <m:t>−</m:t>
                            </m:r>
                            <m:func>
                              <m:funcPr>
                                <m:ctrlPr>
                                  <a:rPr lang="en-CA" i="1"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CA">
                                    <a:latin typeface="Cambria Math" charset="0"/>
                                  </a:rPr>
                                  <m:t>min</m:t>
                                </m:r>
                              </m:fName>
                              <m:e>
                                <m:r>
                                  <a:rPr lang="en-CA" i="1">
                                    <a:latin typeface="Cambria Math" charset="0"/>
                                  </a:rPr>
                                  <m:t>𝑋</m:t>
                                </m:r>
                              </m:e>
                            </m:func>
                          </m:e>
                        </m:func>
                      </m:den>
                    </m:f>
                  </m:oMath>
                </a14:m>
                <a:endParaRPr lang="en-US" dirty="0">
                  <a:latin typeface="Dagny OT" panose="020B0504020201020104" pitchFamily="34" charset="77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61" t="-1060" r="-5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35404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DISCRETIZING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To reduce computational complexity, a numeric variable may need to be replaced by an </a:t>
            </a:r>
            <a:r>
              <a:rPr lang="en-US" b="1" dirty="0">
                <a:latin typeface="Dagny OT" panose="020B0504020201020104" pitchFamily="34" charset="77"/>
              </a:rPr>
              <a:t>ordinal</a:t>
            </a:r>
            <a:r>
              <a:rPr lang="en-US" dirty="0">
                <a:latin typeface="Dagny OT" panose="020B0504020201020104" pitchFamily="34" charset="77"/>
              </a:rPr>
              <a:t> variable (from </a:t>
            </a:r>
            <a:r>
              <a:rPr lang="en-US" i="1" dirty="0">
                <a:latin typeface="Dagny OT" panose="020B0504020201020104" pitchFamily="34" charset="77"/>
              </a:rPr>
              <a:t>height</a:t>
            </a:r>
            <a:r>
              <a:rPr lang="en-US" dirty="0">
                <a:latin typeface="Dagny OT" panose="020B0504020201020104" pitchFamily="34" charset="77"/>
              </a:rPr>
              <a:t> value to “</a:t>
            </a:r>
            <a:r>
              <a:rPr lang="en-US" i="1" dirty="0">
                <a:latin typeface="Dagny OT" panose="020B0504020201020104" pitchFamily="34" charset="77"/>
              </a:rPr>
              <a:t>short</a:t>
            </a:r>
            <a:r>
              <a:rPr lang="en-US" dirty="0">
                <a:latin typeface="Dagny OT" panose="020B0504020201020104" pitchFamily="34" charset="77"/>
              </a:rPr>
              <a:t>”, “</a:t>
            </a:r>
            <a:r>
              <a:rPr lang="en-US" i="1" dirty="0">
                <a:latin typeface="Dagny OT" panose="020B0504020201020104" pitchFamily="34" charset="77"/>
              </a:rPr>
              <a:t>average</a:t>
            </a:r>
            <a:r>
              <a:rPr lang="en-US" dirty="0">
                <a:latin typeface="Dagny OT" panose="020B0504020201020104" pitchFamily="34" charset="77"/>
              </a:rPr>
              <a:t>”, “</a:t>
            </a:r>
            <a:r>
              <a:rPr lang="en-US" i="1" dirty="0">
                <a:latin typeface="Dagny OT" panose="020B0504020201020104" pitchFamily="34" charset="77"/>
              </a:rPr>
              <a:t>tall</a:t>
            </a:r>
            <a:r>
              <a:rPr lang="en-US" dirty="0">
                <a:latin typeface="Dagny OT" panose="020B0504020201020104" pitchFamily="34" charset="77"/>
              </a:rPr>
              <a:t>”, for instance). 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Domain expertise </a:t>
            </a:r>
            <a:r>
              <a:rPr lang="en-US" dirty="0">
                <a:latin typeface="Dagny OT" panose="020B0504020201020104" pitchFamily="34" charset="77"/>
              </a:rPr>
              <a:t>can be used to determine the bins’ limits (although that could introduce unconscious bias to the analyses)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In the absence of such expertise, limits can be set so that either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the bins each contain the same number of observations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the bins each have the same width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the performance of some modeling tool is maximized </a:t>
            </a:r>
          </a:p>
        </p:txBody>
      </p:sp>
    </p:spTree>
    <p:extLst>
      <p:ext uri="{BB962C8B-B14F-4D97-AF65-F5344CB8AC3E}">
        <p14:creationId xmlns:p14="http://schemas.microsoft.com/office/powerpoint/2010/main" val="3695041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CREATING VARIABLES</a:t>
            </a:r>
            <a:endParaRPr lang="en-US" sz="2400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pPr marL="0" indent="0" algn="just">
                  <a:lnSpc>
                    <a:spcPct val="100000"/>
                  </a:lnSpc>
                  <a:buNone/>
                </a:pPr>
                <a:r>
                  <a:rPr lang="en-US" dirty="0">
                    <a:latin typeface="Dagny OT" panose="020B0504020201020104" pitchFamily="34" charset="77"/>
                  </a:rPr>
                  <a:t>New variables may need to be introduced:</a:t>
                </a:r>
              </a:p>
              <a:p>
                <a:pPr lvl="1" algn="just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as </a:t>
                </a:r>
                <a:r>
                  <a:rPr lang="en-US" b="1" i="0" dirty="0">
                    <a:latin typeface="Dagny OT" panose="020B0504020201020104" pitchFamily="34" charset="77"/>
                  </a:rPr>
                  <a:t>functional relationships </a:t>
                </a:r>
                <a:r>
                  <a:rPr lang="en-US" i="0" dirty="0">
                    <a:latin typeface="Dagny OT" panose="020B0504020201020104" pitchFamily="34" charset="77"/>
                  </a:rPr>
                  <a:t>of some subset of available features</a:t>
                </a:r>
              </a:p>
              <a:p>
                <a:pPr lvl="1" algn="just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because modeling tool may require </a:t>
                </a:r>
                <a:r>
                  <a:rPr lang="en-US" b="1" i="0" dirty="0">
                    <a:latin typeface="Dagny OT" panose="020B0504020201020104" pitchFamily="34" charset="77"/>
                  </a:rPr>
                  <a:t>independence of observations</a:t>
                </a:r>
              </a:p>
              <a:p>
                <a:pPr lvl="1" algn="just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because modeling tool may require </a:t>
                </a:r>
                <a:r>
                  <a:rPr lang="en-US" b="1" i="0" dirty="0">
                    <a:latin typeface="Dagny OT" panose="020B0504020201020104" pitchFamily="34" charset="77"/>
                  </a:rPr>
                  <a:t>independence of features</a:t>
                </a:r>
              </a:p>
              <a:p>
                <a:pPr lvl="1" algn="just">
                  <a:lnSpc>
                    <a:spcPct val="100000"/>
                  </a:lnSpc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to simplify the analysis by looking at </a:t>
                </a:r>
                <a:r>
                  <a:rPr lang="en-US" b="1" i="0" dirty="0">
                    <a:latin typeface="Dagny OT" panose="020B0504020201020104" pitchFamily="34" charset="77"/>
                  </a:rPr>
                  <a:t>aggregated summaries </a:t>
                </a:r>
                <a:r>
                  <a:rPr lang="en-US" i="0" dirty="0">
                    <a:latin typeface="Dagny OT" panose="020B0504020201020104" pitchFamily="34" charset="77"/>
                  </a:rPr>
                  <a:t>(often used in text analysis)</a:t>
                </a:r>
              </a:p>
              <a:p>
                <a:pPr lvl="1" algn="just">
                  <a:lnSpc>
                    <a:spcPct val="100000"/>
                  </a:lnSpc>
                </a:pPr>
                <a:endParaRPr lang="en-US" sz="500" dirty="0">
                  <a:latin typeface="Dagny OT" panose="020B0504020201020104" pitchFamily="34" charset="77"/>
                </a:endParaRPr>
              </a:p>
              <a:p>
                <a:pPr marL="0" indent="0" algn="just">
                  <a:lnSpc>
                    <a:spcPct val="100000"/>
                  </a:lnSpc>
                  <a:buNone/>
                </a:pPr>
                <a:r>
                  <a:rPr lang="en-US" dirty="0">
                    <a:latin typeface="Dagny OT" panose="020B0504020201020104" pitchFamily="34" charset="77"/>
                  </a:rPr>
                  <a:t>Time dependencies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⟶</m:t>
                    </m:r>
                  </m:oMath>
                </a14:m>
                <a:r>
                  <a:rPr lang="en-US" dirty="0">
                    <a:latin typeface="Dagny OT" panose="020B0504020201020104" pitchFamily="34" charset="77"/>
                  </a:rPr>
                  <a:t> time series analysis</a:t>
                </a:r>
              </a:p>
              <a:p>
                <a:pPr marL="0" indent="0" algn="just">
                  <a:lnSpc>
                    <a:spcPct val="100000"/>
                  </a:lnSpc>
                  <a:buNone/>
                </a:pPr>
                <a:r>
                  <a:rPr lang="en-US" dirty="0">
                    <a:latin typeface="Dagny OT" panose="020B0504020201020104" pitchFamily="34" charset="77"/>
                  </a:rPr>
                  <a:t>Spatial dependencies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  <a:ea typeface="Cambria Math" charset="0"/>
                        <a:cs typeface="Cambria Math" charset="0"/>
                      </a:rPr>
                      <m:t>⟶</m:t>
                    </m:r>
                  </m:oMath>
                </a14:m>
                <a:r>
                  <a:rPr lang="en-US" dirty="0">
                    <a:latin typeface="Dagny OT" panose="020B0504020201020104" pitchFamily="34" charset="77"/>
                  </a:rPr>
                  <a:t> spatial analysis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61" t="-1060" r="-5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93179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1DF7C-219E-C040-8261-BB2BD405B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QUALITY AND </a:t>
            </a:r>
            <a:br>
              <a:rPr lang="en-US" dirty="0"/>
            </a:br>
            <a:r>
              <a:rPr lang="en-US" dirty="0"/>
              <a:t>DATA VALIDATION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5C48B-72E0-D747-A26E-46BF4F98C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PROCESSING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B725A3-41FB-844C-9E8B-333F21B7EB1C}"/>
              </a:ext>
            </a:extLst>
          </p:cNvPr>
          <p:cNvSpPr/>
          <p:nvPr/>
        </p:nvSpPr>
        <p:spPr>
          <a:xfrm>
            <a:off x="0" y="5730954"/>
            <a:ext cx="4281377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Martin: </a:t>
            </a:r>
            <a:r>
              <a:rPr lang="en-US" dirty="0">
                <a:solidFill>
                  <a:schemeClr val="tx2"/>
                </a:solidFill>
                <a:latin typeface="Dagny OT" panose="020B0504020201020104" pitchFamily="34" charset="77"/>
              </a:rPr>
              <a:t>Data is messy. </a:t>
            </a:r>
          </a:p>
          <a:p>
            <a:r>
              <a:rPr lang="en-US" b="1" dirty="0">
                <a:solidFill>
                  <a:schemeClr val="tx2"/>
                </a:solidFill>
                <a:latin typeface="Dagny OT" panose="020B0504020201020104" pitchFamily="34" charset="77"/>
              </a:rPr>
              <a:t>Allison:</a:t>
            </a:r>
            <a:r>
              <a:rPr lang="en-US" dirty="0">
                <a:solidFill>
                  <a:schemeClr val="tx2"/>
                </a:solidFill>
                <a:latin typeface="Dagny OT" panose="020B0504020201020104" pitchFamily="34" charset="77"/>
              </a:rPr>
              <a:t> Even when it’s been cleaned? </a:t>
            </a:r>
          </a:p>
          <a:p>
            <a:r>
              <a:rPr lang="en-US" b="1" dirty="0">
                <a:solidFill>
                  <a:schemeClr val="tx2"/>
                </a:solidFill>
                <a:latin typeface="Dagny OT" panose="020B0504020201020104" pitchFamily="34" charset="77"/>
              </a:rPr>
              <a:t>Martin:</a:t>
            </a:r>
            <a:r>
              <a:rPr lang="en-US" dirty="0">
                <a:solidFill>
                  <a:schemeClr val="tx2"/>
                </a:solidFill>
                <a:latin typeface="Dagny OT" panose="020B0504020201020104" pitchFamily="34" charset="77"/>
              </a:rPr>
              <a:t> Especially when it’s been cleaned.</a:t>
            </a:r>
            <a:endParaRPr lang="en-US" dirty="0">
              <a:solidFill>
                <a:schemeClr val="tx2"/>
              </a:solidFill>
              <a:latin typeface="Dagny OT" panose="020B0504020201020104" pitchFamily="34" charset="77"/>
              <a:ea typeface="Helvetica Light" charset="0"/>
              <a:cs typeface="Helvetica Light" charset="0"/>
            </a:endParaRPr>
          </a:p>
          <a:p>
            <a:pPr algn="ctr"/>
            <a:r>
              <a:rPr lang="en-US" sz="1400" dirty="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P. Boily, </a:t>
            </a:r>
            <a:r>
              <a:rPr lang="en-US" sz="1400" i="1" dirty="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Introduction to Quantitative Consulting</a:t>
            </a:r>
          </a:p>
        </p:txBody>
      </p:sp>
    </p:spTree>
    <p:extLst>
      <p:ext uri="{BB962C8B-B14F-4D97-AF65-F5344CB8AC3E}">
        <p14:creationId xmlns:p14="http://schemas.microsoft.com/office/powerpoint/2010/main" val="4002563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SOUND DATA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The ideal dataset will have as few issues as possible with: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Validity:</a:t>
            </a:r>
            <a:r>
              <a:rPr lang="en-US" i="0" dirty="0">
                <a:latin typeface="Dagny OT" panose="020B0504020201020104" pitchFamily="34" charset="77"/>
              </a:rPr>
              <a:t> data type, range, mandatory response, uniqueness, value, regular expressions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Completeness:</a:t>
            </a:r>
            <a:r>
              <a:rPr lang="en-US" i="0" dirty="0">
                <a:latin typeface="Dagny OT" panose="020B0504020201020104" pitchFamily="34" charset="77"/>
              </a:rPr>
              <a:t> missing observations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Accuracy and Precision: </a:t>
            </a:r>
            <a:r>
              <a:rPr lang="en-US" i="0" dirty="0">
                <a:latin typeface="Dagny OT" panose="020B0504020201020104" pitchFamily="34" charset="77"/>
              </a:rPr>
              <a:t>related to measurement and/or data entry errors; target diagrams (accuracy as bias, precision as standard error)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Consistency:</a:t>
            </a:r>
            <a:r>
              <a:rPr lang="en-US" i="0" dirty="0">
                <a:latin typeface="Dagny OT" panose="020B0504020201020104" pitchFamily="34" charset="77"/>
              </a:rPr>
              <a:t> conflicting observations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Uniformity:</a:t>
            </a:r>
            <a:r>
              <a:rPr lang="en-US" i="0" dirty="0">
                <a:latin typeface="Dagny OT" panose="020B0504020201020104" pitchFamily="34" charset="77"/>
              </a:rPr>
              <a:t> are units used uniformly throughout?</a:t>
            </a:r>
          </a:p>
          <a:p>
            <a:pPr lvl="1">
              <a:lnSpc>
                <a:spcPct val="100000"/>
              </a:lnSpc>
            </a:pPr>
            <a:endParaRPr lang="en-US" sz="10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Checking for data quality issues at an early stage can save headaches later in the analysis. </a:t>
            </a:r>
            <a:endParaRPr lang="en-US" sz="2400" b="1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92351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SOUND DATA</a:t>
            </a:r>
            <a:endParaRPr lang="en-US" sz="24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894528" y="2424175"/>
            <a:ext cx="9079424" cy="2174484"/>
          </a:xfrm>
          <a:prstGeom prst="rect">
            <a:avLst/>
          </a:prstGeom>
          <a:ln>
            <a:noFill/>
          </a:ln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1648449" y="4618299"/>
            <a:ext cx="2367931" cy="354047"/>
          </a:xfrm>
          <a:prstGeom prst="rect">
            <a:avLst/>
          </a:prstGeom>
          <a:ln>
            <a:noFill/>
          </a:ln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accurate and precise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047046" y="4618299"/>
            <a:ext cx="2367931" cy="354047"/>
          </a:xfrm>
          <a:prstGeom prst="rect">
            <a:avLst/>
          </a:prstGeom>
          <a:ln>
            <a:noFill/>
          </a:ln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precise but </a:t>
            </a:r>
            <a:br>
              <a:rPr lang="en-US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</a:br>
            <a:r>
              <a:rPr lang="en-US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not accurate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434241" y="4618299"/>
            <a:ext cx="2367931" cy="354047"/>
          </a:xfrm>
          <a:prstGeom prst="rect">
            <a:avLst/>
          </a:prstGeom>
          <a:ln>
            <a:noFill/>
          </a:ln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accurate but</a:t>
            </a:r>
            <a:br>
              <a:rPr lang="en-US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</a:br>
            <a:r>
              <a:rPr lang="en-US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not precise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8813573" y="4618299"/>
            <a:ext cx="2367931" cy="354047"/>
          </a:xfrm>
          <a:prstGeom prst="rect">
            <a:avLst/>
          </a:prstGeom>
          <a:ln>
            <a:noFill/>
          </a:ln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neither accurate nor very precise</a:t>
            </a:r>
          </a:p>
        </p:txBody>
      </p:sp>
    </p:spTree>
    <p:extLst>
      <p:ext uri="{BB962C8B-B14F-4D97-AF65-F5344CB8AC3E}">
        <p14:creationId xmlns:p14="http://schemas.microsoft.com/office/powerpoint/2010/main" val="2315467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COMMON SOURCES OF ERROR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dirty="0">
                <a:latin typeface="Dagny OT" panose="020B0504020201020104" pitchFamily="34" charset="77"/>
              </a:rPr>
              <a:t>When dealing with </a:t>
            </a:r>
            <a:r>
              <a:rPr lang="en-US" b="1" dirty="0">
                <a:latin typeface="Dagny OT" panose="020B0504020201020104" pitchFamily="34" charset="77"/>
              </a:rPr>
              <a:t>legacy</a:t>
            </a:r>
            <a:r>
              <a:rPr lang="en-US" dirty="0">
                <a:latin typeface="Dagny OT" panose="020B0504020201020104" pitchFamily="34" charset="77"/>
              </a:rPr>
              <a:t>, </a:t>
            </a:r>
            <a:r>
              <a:rPr lang="en-US" b="1" dirty="0">
                <a:latin typeface="Dagny OT" panose="020B0504020201020104" pitchFamily="34" charset="77"/>
              </a:rPr>
              <a:t>inherited</a:t>
            </a:r>
            <a:r>
              <a:rPr lang="en-US" dirty="0">
                <a:latin typeface="Dagny OT" panose="020B0504020201020104" pitchFamily="34" charset="77"/>
              </a:rPr>
              <a:t> or </a:t>
            </a:r>
            <a:r>
              <a:rPr lang="en-US" b="1" dirty="0">
                <a:latin typeface="Dagny OT" panose="020B0504020201020104" pitchFamily="34" charset="77"/>
              </a:rPr>
              <a:t>combined</a:t>
            </a:r>
            <a:r>
              <a:rPr lang="en-US" dirty="0">
                <a:latin typeface="Dagny OT" panose="020B0504020201020104" pitchFamily="34" charset="77"/>
              </a:rPr>
              <a:t> datasets (that is, datasets over which you have little control):</a:t>
            </a:r>
          </a:p>
          <a:p>
            <a:pPr lvl="1"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missing data given a code</a:t>
            </a:r>
          </a:p>
          <a:p>
            <a:pPr lvl="1"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‘NA’/‘blank’ given a code</a:t>
            </a:r>
          </a:p>
          <a:p>
            <a:pPr lvl="1"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data entry error</a:t>
            </a:r>
          </a:p>
          <a:p>
            <a:pPr lvl="1"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coding error</a:t>
            </a:r>
          </a:p>
          <a:p>
            <a:pPr lvl="1"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measurement error</a:t>
            </a:r>
          </a:p>
          <a:p>
            <a:pPr lvl="1"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duplicate entries</a:t>
            </a:r>
          </a:p>
          <a:p>
            <a:pPr lvl="1"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heaping</a:t>
            </a:r>
          </a:p>
        </p:txBody>
      </p:sp>
    </p:spTree>
    <p:extLst>
      <p:ext uri="{BB962C8B-B14F-4D97-AF65-F5344CB8AC3E}">
        <p14:creationId xmlns:p14="http://schemas.microsoft.com/office/powerpoint/2010/main" val="1021720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DETECTING INVALID ENTRIES</a:t>
            </a:r>
            <a:endParaRPr lang="en-US" sz="2400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lnSpc>
                    <a:spcPct val="120000"/>
                  </a:lnSpc>
                  <a:buNone/>
                </a:pPr>
                <a:r>
                  <a:rPr lang="en-US" dirty="0">
                    <a:latin typeface="Dagny OT" panose="020B0504020201020104" pitchFamily="34" charset="77"/>
                  </a:rPr>
                  <a:t>Potentially invalid entries can be detected with the help of:</a:t>
                </a:r>
              </a:p>
              <a:p>
                <a:pPr lvl="1" algn="l">
                  <a:lnSpc>
                    <a:spcPct val="120000"/>
                  </a:lnSpc>
                  <a:buFont typeface="Wingdings" pitchFamily="2" charset="2"/>
                  <a:buChar char="§"/>
                </a:pPr>
                <a:r>
                  <a:rPr lang="en-US" b="1" i="0" dirty="0">
                    <a:latin typeface="Dagny OT" panose="020B0504020201020104" pitchFamily="34" charset="77"/>
                  </a:rPr>
                  <a:t>Univariate Descriptive Statistics</a:t>
                </a:r>
                <a:br>
                  <a:rPr lang="en-US" i="0" dirty="0">
                    <a:latin typeface="Dagny OT" panose="020B0504020201020104" pitchFamily="34" charset="77"/>
                  </a:rPr>
                </a:br>
                <a:r>
                  <a:rPr lang="en-US" i="0" dirty="0">
                    <a:latin typeface="Dagny OT" panose="020B0504020201020104" pitchFamily="34" charset="77"/>
                  </a:rPr>
                  <a:t>count, range,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i="0" dirty="0">
                    <a:latin typeface="Dagny OT" panose="020B0504020201020104" pitchFamily="34" charset="77"/>
                  </a:rPr>
                  <a:t>-score, mean, median, standard deviation, logic check</a:t>
                </a:r>
              </a:p>
              <a:p>
                <a:pPr lvl="1" algn="l">
                  <a:lnSpc>
                    <a:spcPct val="120000"/>
                  </a:lnSpc>
                  <a:buFont typeface="Wingdings" pitchFamily="2" charset="2"/>
                  <a:buChar char="§"/>
                </a:pPr>
                <a:r>
                  <a:rPr lang="en-US" b="1" i="0" dirty="0">
                    <a:latin typeface="Dagny OT" panose="020B0504020201020104" pitchFamily="34" charset="77"/>
                  </a:rPr>
                  <a:t>Multivariate Descriptive Statistics</a:t>
                </a:r>
                <a:br>
                  <a:rPr lang="en-US" i="0" dirty="0">
                    <a:latin typeface="Dagny OT" panose="020B0504020201020104" pitchFamily="34" charset="77"/>
                  </a:rPr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i="0" dirty="0">
                    <a:latin typeface="Dagny OT" panose="020B0504020201020104" pitchFamily="34" charset="77"/>
                  </a:rPr>
                  <a:t>-way table, logic check</a:t>
                </a:r>
              </a:p>
              <a:p>
                <a:pPr lvl="1" algn="l">
                  <a:lnSpc>
                    <a:spcPct val="120000"/>
                  </a:lnSpc>
                  <a:buFont typeface="Wingdings" pitchFamily="2" charset="2"/>
                  <a:buChar char="§"/>
                </a:pPr>
                <a:r>
                  <a:rPr lang="en-US" b="1" i="0" dirty="0">
                    <a:latin typeface="Dagny OT" panose="020B0504020201020104" pitchFamily="34" charset="77"/>
                  </a:rPr>
                  <a:t>Data Visualization</a:t>
                </a:r>
                <a:br>
                  <a:rPr lang="en-US" i="0" dirty="0">
                    <a:latin typeface="Dagny OT" panose="020B0504020201020104" pitchFamily="34" charset="77"/>
                  </a:rPr>
                </a:br>
                <a:r>
                  <a:rPr lang="en-US" i="0" dirty="0">
                    <a:latin typeface="Dagny OT" panose="020B0504020201020104" pitchFamily="34" charset="77"/>
                  </a:rPr>
                  <a:t>scatterplot, scatterplot matrix, histogram, joint histogram, etc.</a:t>
                </a:r>
                <a:endParaRPr lang="en-US" sz="100" i="0" dirty="0">
                  <a:latin typeface="Dagny OT" panose="020B0504020201020104" pitchFamily="34" charset="77"/>
                </a:endParaRPr>
              </a:p>
              <a:p>
                <a:pPr algn="just">
                  <a:lnSpc>
                    <a:spcPct val="120000"/>
                  </a:lnSpc>
                </a:pPr>
                <a:endParaRPr lang="en-US" sz="500" dirty="0">
                  <a:latin typeface="Dagny OT" panose="020B0504020201020104" pitchFamily="34" charset="77"/>
                </a:endParaRPr>
              </a:p>
              <a:p>
                <a:pPr marL="0" indent="0" algn="just">
                  <a:lnSpc>
                    <a:spcPct val="120000"/>
                  </a:lnSpc>
                  <a:buNone/>
                </a:pPr>
                <a:r>
                  <a:rPr lang="en-US" dirty="0">
                    <a:latin typeface="Dagny OT" panose="020B0504020201020104" pitchFamily="34" charset="77"/>
                  </a:rPr>
                  <a:t>This step might allow for the identification of potential outliers.</a:t>
                </a:r>
              </a:p>
              <a:p>
                <a:pPr marL="0" indent="0" algn="just">
                  <a:lnSpc>
                    <a:spcPct val="120000"/>
                  </a:lnSpc>
                  <a:buNone/>
                </a:pPr>
                <a:endParaRPr lang="en-US" sz="100" dirty="0">
                  <a:latin typeface="Dagny OT" panose="020B0504020201020104" pitchFamily="34" charset="77"/>
                </a:endParaRPr>
              </a:p>
              <a:p>
                <a:pPr marL="0" indent="0" algn="just">
                  <a:lnSpc>
                    <a:spcPct val="120000"/>
                  </a:lnSpc>
                  <a:buNone/>
                </a:pPr>
                <a:r>
                  <a:rPr lang="en-US" dirty="0">
                    <a:latin typeface="Dagny OT" panose="020B0504020201020104" pitchFamily="34" charset="77"/>
                  </a:rPr>
                  <a:t>Failure to detect invalid entries </a:t>
                </a:r>
                <a:r>
                  <a:rPr lang="en-US" b="1" dirty="0">
                    <a:latin typeface="Dagny OT" panose="020B0504020201020104" pitchFamily="34" charset="77"/>
                  </a:rPr>
                  <a:t>does not mean</a:t>
                </a:r>
                <a:r>
                  <a:rPr lang="en-US" dirty="0">
                    <a:latin typeface="Dagny OT" panose="020B0504020201020104" pitchFamily="34" charset="77"/>
                  </a:rPr>
                  <a:t> that all entries are valid.</a:t>
                </a:r>
              </a:p>
              <a:p>
                <a:pPr algn="just">
                  <a:lnSpc>
                    <a:spcPct val="120000"/>
                  </a:lnSpc>
                </a:pPr>
                <a:endParaRPr lang="en-US" sz="100" dirty="0">
                  <a:latin typeface="Dagny OT" panose="020B0504020201020104" pitchFamily="34" charset="77"/>
                </a:endParaRPr>
              </a:p>
              <a:p>
                <a:pPr marL="0" indent="0" algn="just">
                  <a:lnSpc>
                    <a:spcPct val="120000"/>
                  </a:lnSpc>
                  <a:buNone/>
                </a:pPr>
                <a:r>
                  <a:rPr lang="en-US" dirty="0">
                    <a:latin typeface="Dagny OT" panose="020B0504020201020104" pitchFamily="34" charset="77"/>
                  </a:rPr>
                  <a:t>Small numbers of invalid entries recoded as “missing.”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661" t="-1060" b="-219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51411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ILLUSTRATION</a:t>
            </a:r>
            <a:endParaRPr lang="en-US" sz="2400" b="1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752" y="1568017"/>
            <a:ext cx="4266927" cy="2581670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752" y="4229531"/>
            <a:ext cx="4266927" cy="259063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5577" y="2053279"/>
            <a:ext cx="6683772" cy="400749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801225" y="0"/>
            <a:ext cx="2457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[Personal file]</a:t>
            </a:r>
          </a:p>
        </p:txBody>
      </p:sp>
    </p:spTree>
    <p:extLst>
      <p:ext uri="{BB962C8B-B14F-4D97-AF65-F5344CB8AC3E}">
        <p14:creationId xmlns:p14="http://schemas.microsoft.com/office/powerpoint/2010/main" val="3966733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PROS AND CONS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Methodical </a:t>
            </a:r>
            <a:r>
              <a:rPr lang="en-US" dirty="0">
                <a:latin typeface="Dagny OT" panose="020B0504020201020104" pitchFamily="34" charset="77"/>
              </a:rPr>
              <a:t>(syntax)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u="sng" dirty="0">
                <a:latin typeface="Dagny OT" panose="020B0504020201020104" pitchFamily="34" charset="77"/>
              </a:rPr>
              <a:t>Pros</a:t>
            </a:r>
            <a:r>
              <a:rPr lang="en-US" i="0" dirty="0">
                <a:latin typeface="Dagny OT" panose="020B0504020201020104" pitchFamily="34" charset="77"/>
              </a:rPr>
              <a:t>: checklist is </a:t>
            </a:r>
            <a:r>
              <a:rPr lang="en-US" b="1" i="0" dirty="0">
                <a:latin typeface="Dagny OT" panose="020B0504020201020104" pitchFamily="34" charset="77"/>
              </a:rPr>
              <a:t>context-independent</a:t>
            </a:r>
            <a:r>
              <a:rPr lang="en-US" i="0" dirty="0">
                <a:latin typeface="Dagny OT" panose="020B0504020201020104" pitchFamily="34" charset="77"/>
              </a:rPr>
              <a:t>; pipelines </a:t>
            </a:r>
            <a:r>
              <a:rPr lang="en-US" b="1" i="0" dirty="0">
                <a:latin typeface="Dagny OT" panose="020B0504020201020104" pitchFamily="34" charset="77"/>
              </a:rPr>
              <a:t>easy to implement</a:t>
            </a:r>
            <a:r>
              <a:rPr lang="en-US" i="0" dirty="0">
                <a:latin typeface="Dagny OT" panose="020B0504020201020104" pitchFamily="34" charset="77"/>
              </a:rPr>
              <a:t>; common errors and invalid observations </a:t>
            </a:r>
            <a:r>
              <a:rPr lang="en-US" b="1" i="0" dirty="0">
                <a:latin typeface="Dagny OT" panose="020B0504020201020104" pitchFamily="34" charset="77"/>
              </a:rPr>
              <a:t>easily identified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u="sng" dirty="0">
                <a:latin typeface="Dagny OT" panose="020B0504020201020104" pitchFamily="34" charset="77"/>
              </a:rPr>
              <a:t>Cons</a:t>
            </a:r>
            <a:r>
              <a:rPr lang="en-US" i="0" dirty="0">
                <a:latin typeface="Dagny OT" panose="020B0504020201020104" pitchFamily="34" charset="77"/>
              </a:rPr>
              <a:t>: may prove </a:t>
            </a:r>
            <a:r>
              <a:rPr lang="en-US" b="1" i="0" dirty="0">
                <a:latin typeface="Dagny OT" panose="020B0504020201020104" pitchFamily="34" charset="77"/>
              </a:rPr>
              <a:t>time-consuming</a:t>
            </a:r>
            <a:r>
              <a:rPr lang="en-US" i="0" dirty="0">
                <a:latin typeface="Dagny OT" panose="020B0504020201020104" pitchFamily="34" charset="77"/>
              </a:rPr>
              <a:t>; cannot identify new types of errors</a:t>
            </a:r>
          </a:p>
          <a:p>
            <a:pPr lvl="1"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Narrative </a:t>
            </a:r>
            <a:r>
              <a:rPr lang="en-US" dirty="0">
                <a:latin typeface="Dagny OT" panose="020B0504020201020104" pitchFamily="34" charset="77"/>
              </a:rPr>
              <a:t>(semantics)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u="sng" dirty="0">
                <a:latin typeface="Dagny OT" panose="020B0504020201020104" pitchFamily="34" charset="77"/>
              </a:rPr>
              <a:t>Pros</a:t>
            </a:r>
            <a:r>
              <a:rPr lang="en-US" i="0" dirty="0">
                <a:latin typeface="Dagny OT" panose="020B0504020201020104" pitchFamily="34" charset="77"/>
              </a:rPr>
              <a:t>: process may simultaneously yield </a:t>
            </a:r>
            <a:r>
              <a:rPr lang="en-US" b="1" i="0" dirty="0">
                <a:latin typeface="Dagny OT" panose="020B0504020201020104" pitchFamily="34" charset="77"/>
              </a:rPr>
              <a:t>data understanding</a:t>
            </a:r>
            <a:r>
              <a:rPr lang="en-US" i="0" dirty="0">
                <a:latin typeface="Dagny OT" panose="020B0504020201020104" pitchFamily="34" charset="77"/>
              </a:rPr>
              <a:t>; false starts are (at most) as costly as switching to mechanical approach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u="sng" dirty="0">
                <a:latin typeface="Dagny OT" panose="020B0504020201020104" pitchFamily="34" charset="77"/>
              </a:rPr>
              <a:t>Cons</a:t>
            </a:r>
            <a:r>
              <a:rPr lang="en-US" i="0" dirty="0">
                <a:latin typeface="Dagny OT" panose="020B0504020201020104" pitchFamily="34" charset="77"/>
              </a:rPr>
              <a:t>: may miss important sources of errors and invalid observations for datasets with </a:t>
            </a:r>
            <a:r>
              <a:rPr lang="en-US" b="1" i="0" dirty="0">
                <a:latin typeface="Dagny OT" panose="020B0504020201020104" pitchFamily="34" charset="77"/>
              </a:rPr>
              <a:t>high number of features</a:t>
            </a:r>
            <a:r>
              <a:rPr lang="en-US" i="0" dirty="0">
                <a:latin typeface="Dagny OT" panose="020B0504020201020104" pitchFamily="34" charset="77"/>
              </a:rPr>
              <a:t>; domain knowledge may bias the process by neglecting uninteresting areas of the dataset</a:t>
            </a:r>
          </a:p>
        </p:txBody>
      </p:sp>
    </p:spTree>
    <p:extLst>
      <p:ext uri="{BB962C8B-B14F-4D97-AF65-F5344CB8AC3E}">
        <p14:creationId xmlns:p14="http://schemas.microsoft.com/office/powerpoint/2010/main" val="2474585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ILLUSTRATION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630" t="5348" b="4916"/>
          <a:stretch/>
        </p:blipFill>
        <p:spPr>
          <a:xfrm>
            <a:off x="2346325" y="1520770"/>
            <a:ext cx="7454900" cy="5134036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5989675" y="5106658"/>
            <a:ext cx="3444949" cy="668542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Time of arrivals at screening station, prior to departure (mins)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2A6140-068D-7947-AC02-A2E3BEBC8BF2}"/>
              </a:ext>
            </a:extLst>
          </p:cNvPr>
          <p:cNvSpPr txBox="1"/>
          <p:nvPr/>
        </p:nvSpPr>
        <p:spPr>
          <a:xfrm>
            <a:off x="9801225" y="0"/>
            <a:ext cx="2457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[Personal file]</a:t>
            </a:r>
          </a:p>
        </p:txBody>
      </p:sp>
    </p:spTree>
    <p:extLst>
      <p:ext uri="{BB962C8B-B14F-4D97-AF65-F5344CB8AC3E}">
        <p14:creationId xmlns:p14="http://schemas.microsoft.com/office/powerpoint/2010/main" val="211479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ILLUSTRATION</a:t>
            </a:r>
            <a:endParaRPr lang="en-US" sz="2400" b="1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1017" y="1719339"/>
            <a:ext cx="7029355" cy="4452859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10" y="1719340"/>
            <a:ext cx="3623707" cy="44528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FEA129-12E1-944D-9728-6E6EC64A7180}"/>
              </a:ext>
            </a:extLst>
          </p:cNvPr>
          <p:cNvSpPr txBox="1"/>
          <p:nvPr/>
        </p:nvSpPr>
        <p:spPr>
          <a:xfrm>
            <a:off x="9801225" y="0"/>
            <a:ext cx="2457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[Personal file]</a:t>
            </a:r>
          </a:p>
        </p:txBody>
      </p:sp>
    </p:spTree>
    <p:extLst>
      <p:ext uri="{BB962C8B-B14F-4D97-AF65-F5344CB8AC3E}">
        <p14:creationId xmlns:p14="http://schemas.microsoft.com/office/powerpoint/2010/main" val="3570884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04D7D-A338-3D46-A088-50AD2222D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TAKE-AWAYS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Don't wait until after the analysis to find out there was a problem with data quality.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Univariate tests don’t always tell the whole story.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Visualizations can help.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Context is crucial – you may need more context about the data in order to make sense of what you see</a:t>
            </a:r>
            <a:r>
              <a:rPr lang="mr-IN" dirty="0">
                <a:latin typeface="Dagny OT" panose="020B0504020201020104" pitchFamily="34" charset="77"/>
              </a:rPr>
              <a:t>…</a:t>
            </a:r>
            <a:r>
              <a:rPr lang="en-CA" dirty="0">
                <a:latin typeface="Dagny OT" panose="020B0504020201020104" pitchFamily="34" charset="77"/>
              </a:rPr>
              <a:t> but whatever the situation, you need to understand the dataset quality.</a:t>
            </a:r>
            <a:endParaRPr lang="en-US" dirty="0">
              <a:latin typeface="Dagny OT" panose="020B0504020201020104" pitchFamily="34" charset="77"/>
            </a:endParaRPr>
          </a:p>
          <a:p>
            <a:pPr algn="just">
              <a:lnSpc>
                <a:spcPct val="100000"/>
              </a:lnSpc>
            </a:pPr>
            <a:endParaRPr lang="en-US" sz="1800" dirty="0">
              <a:latin typeface="Dagny OT" panose="020B0504020201020104" pitchFamily="34" charset="77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0000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TOOLS AND METHODS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Methodical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list of potential problems (Data Cleaning Bingo)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code which can be re-used in different contexts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endParaRPr lang="en-US" sz="500" i="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b="1" dirty="0">
                <a:latin typeface="Dagny OT" panose="020B0504020201020104" pitchFamily="34" charset="77"/>
              </a:rPr>
              <a:t>Narrative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visualization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data summary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distribution tables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small multiples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data analysis</a:t>
            </a:r>
          </a:p>
        </p:txBody>
      </p:sp>
    </p:spTree>
    <p:extLst>
      <p:ext uri="{BB962C8B-B14F-4D97-AF65-F5344CB8AC3E}">
        <p14:creationId xmlns:p14="http://schemas.microsoft.com/office/powerpoint/2010/main" val="2890525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0" t="13885" r="8304" b="21458"/>
          <a:stretch/>
        </p:blipFill>
        <p:spPr>
          <a:xfrm>
            <a:off x="3315852" y="857012"/>
            <a:ext cx="5560296" cy="551330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41520" y="518160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Data Cleaning Bingo</a:t>
            </a:r>
          </a:p>
        </p:txBody>
      </p:sp>
    </p:spTree>
    <p:extLst>
      <p:ext uri="{BB962C8B-B14F-4D97-AF65-F5344CB8AC3E}">
        <p14:creationId xmlns:p14="http://schemas.microsoft.com/office/powerpoint/2010/main" val="2289719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FD8B3-55FE-144D-B768-6ECD7B941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APPROACHES TO 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The narrative approach is akin to working out a crossword puzzle with a pen and putting down potentially wrong answers </a:t>
            </a:r>
            <a:r>
              <a:rPr lang="en-US" b="1" dirty="0">
                <a:latin typeface="Dagny OT" panose="020B0504020201020104" pitchFamily="34" charset="77"/>
              </a:rPr>
              <a:t>occasionally</a:t>
            </a:r>
            <a:r>
              <a:rPr lang="en-US" dirty="0">
                <a:latin typeface="Dagny OT" panose="020B0504020201020104" pitchFamily="34" charset="77"/>
              </a:rPr>
              <a:t>, to see where that takes you. 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The mechanical approach is akin to working it out with a pencil, a dictionary, and never jotting down an answer unless you are certain it is correct. 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You’ll solve more puzzles (and it will be flashier) the first way, but you’ll rarely be wrong the second way.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dirty="0">
                <a:latin typeface="Dagny OT" panose="020B0504020201020104" pitchFamily="34" charset="77"/>
              </a:rPr>
              <a:t>It’s the same thing with data: analysts must be comfortable with both approaches.</a:t>
            </a:r>
          </a:p>
        </p:txBody>
      </p:sp>
    </p:spTree>
    <p:extLst>
      <p:ext uri="{BB962C8B-B14F-4D97-AF65-F5344CB8AC3E}">
        <p14:creationId xmlns:p14="http://schemas.microsoft.com/office/powerpoint/2010/main" val="1770663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rop">
  <a:themeElements>
    <a:clrScheme name="Slidehelper - 044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4A7C59"/>
      </a:accent1>
      <a:accent2>
        <a:srgbClr val="68B0AB"/>
      </a:accent2>
      <a:accent3>
        <a:srgbClr val="8FC0A9"/>
      </a:accent3>
      <a:accent4>
        <a:srgbClr val="C8D5B9"/>
      </a:accent4>
      <a:accent5>
        <a:srgbClr val="FAF3DD"/>
      </a:accent5>
      <a:accent6>
        <a:srgbClr val="BFBFBF"/>
      </a:accent6>
      <a:hlink>
        <a:srgbClr val="4A7C59"/>
      </a:hlink>
      <a:folHlink>
        <a:srgbClr val="68B0AB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ppt/theme/theme2.xml><?xml version="1.0" encoding="utf-8"?>
<a:theme xmlns:a="http://schemas.openxmlformats.org/drawingml/2006/main" name="Office Theme">
  <a:themeElements>
    <a:clrScheme name="CFSIcolours 3">
      <a:dk1>
        <a:srgbClr val="23183D"/>
      </a:dk1>
      <a:lt1>
        <a:srgbClr val="FFFFFF"/>
      </a:lt1>
      <a:dk2>
        <a:srgbClr val="385494"/>
      </a:dk2>
      <a:lt2>
        <a:srgbClr val="FFFEFE"/>
      </a:lt2>
      <a:accent1>
        <a:srgbClr val="D41E48"/>
      </a:accent1>
      <a:accent2>
        <a:srgbClr val="E9A12D"/>
      </a:accent2>
      <a:accent3>
        <a:srgbClr val="23183D"/>
      </a:accent3>
      <a:accent4>
        <a:srgbClr val="43B6AE"/>
      </a:accent4>
      <a:accent5>
        <a:srgbClr val="385494"/>
      </a:accent5>
      <a:accent6>
        <a:srgbClr val="70AD47"/>
      </a:accent6>
      <a:hlink>
        <a:srgbClr val="B4B4B3"/>
      </a:hlink>
      <a:folHlink>
        <a:srgbClr val="A1BAC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BC320AD1FA7AF49AD3F65A6C6282314" ma:contentTypeVersion="9" ma:contentTypeDescription="Create a new document." ma:contentTypeScope="" ma:versionID="d564e53e0f98fd87682b9204c4437c4d">
  <xsd:schema xmlns:xsd="http://www.w3.org/2001/XMLSchema" xmlns:xs="http://www.w3.org/2001/XMLSchema" xmlns:p="http://schemas.microsoft.com/office/2006/metadata/properties" xmlns:ns2="48e51f69-d585-4695-9488-9f1e0dda2451" targetNamespace="http://schemas.microsoft.com/office/2006/metadata/properties" ma:root="true" ma:fieldsID="7b1e15d5253e333c18bd82bee1244dc0" ns2:_="">
    <xsd:import namespace="48e51f69-d585-4695-9488-9f1e0dda245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e51f69-d585-4695-9488-9f1e0dda245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A655BCA-DF7F-418D-8229-4428A176AF2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e51f69-d585-4695-9488-9f1e0dda245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2EDC264-CFF2-4234-A17E-9BCF5601879B}">
  <ds:schemaRefs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www.w3.org/XML/1998/namespace"/>
    <ds:schemaRef ds:uri="48e51f69-d585-4695-9488-9f1e0dda2451"/>
    <ds:schemaRef ds:uri="http://purl.org/dc/terms/"/>
    <ds:schemaRef ds:uri="http://schemas.microsoft.com/office/infopath/2007/PartnerControl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C9371250-3F0A-4DD7-960E-8A2D865DFF0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{BB9CB5F5-5485-4A4B-810B-B4E3C4F9CD46}tf10001072</Template>
  <TotalTime>16144</TotalTime>
  <Words>3549</Words>
  <Application>Microsoft Macintosh PowerPoint</Application>
  <PresentationFormat>Widescreen</PresentationFormat>
  <Paragraphs>460</Paragraphs>
  <Slides>62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62</vt:i4>
      </vt:variant>
    </vt:vector>
  </HeadingPairs>
  <TitlesOfParts>
    <vt:vector size="74" baseType="lpstr">
      <vt:lpstr>.AppleSystemUIFont</vt:lpstr>
      <vt:lpstr>Arial</vt:lpstr>
      <vt:lpstr>Avenir Next</vt:lpstr>
      <vt:lpstr>Calibri</vt:lpstr>
      <vt:lpstr>Cambria Math</vt:lpstr>
      <vt:lpstr>Courant</vt:lpstr>
      <vt:lpstr>Dagny OT</vt:lpstr>
      <vt:lpstr>Franklin Gothic Book</vt:lpstr>
      <vt:lpstr>Tw Cen MT</vt:lpstr>
      <vt:lpstr>Wingdings</vt:lpstr>
      <vt:lpstr>Crop</vt:lpstr>
      <vt:lpstr>Office Theme</vt:lpstr>
      <vt:lpstr>Introduction to Data Analysis</vt:lpstr>
      <vt:lpstr>DATA PROCESSING &amp; DATA CLEANING</vt:lpstr>
      <vt:lpstr>DATA CLEANING</vt:lpstr>
      <vt:lpstr>FOUR VERY IMPORTANT REMARKS</vt:lpstr>
      <vt:lpstr>APPROACHES TO DATA CLEANING</vt:lpstr>
      <vt:lpstr>PROS AND CONS</vt:lpstr>
      <vt:lpstr>TOOLS AND METHODS</vt:lpstr>
      <vt:lpstr>PowerPoint Presentation</vt:lpstr>
      <vt:lpstr>APPROACHES TO DATA CLEANING</vt:lpstr>
      <vt:lpstr>TYPES OF MISSING OBSERVATIONS</vt:lpstr>
      <vt:lpstr>THE CASE FOR IMPUTATION</vt:lpstr>
      <vt:lpstr>MISSING VALUE MECHANISMS</vt:lpstr>
      <vt:lpstr>IMPUTATION METHODS</vt:lpstr>
      <vt:lpstr>IMPUTATION METHODS</vt:lpstr>
      <vt:lpstr>IMPUTATION METHODS</vt:lpstr>
      <vt:lpstr>IMPUTATION METHODS</vt:lpstr>
      <vt:lpstr>PowerPoint Presentation</vt:lpstr>
      <vt:lpstr>PowerPoint Presentation</vt:lpstr>
      <vt:lpstr>PowerPoint Presentation</vt:lpstr>
      <vt:lpstr>PowerPoint Presentation</vt:lpstr>
      <vt:lpstr>MULTIPLE IMPUTATION</vt:lpstr>
      <vt:lpstr>MULTIPLE IMPUTATION</vt:lpstr>
      <vt:lpstr>TAKE-AWAYS</vt:lpstr>
      <vt:lpstr>SPECIAL DATA POINTS</vt:lpstr>
      <vt:lpstr>SPECIAL DATA POINTS</vt:lpstr>
      <vt:lpstr>DETECTING ANOMALIES</vt:lpstr>
      <vt:lpstr>DETECTING ANOMALIES</vt:lpstr>
      <vt:lpstr>OUTLIER TESTS</vt:lpstr>
      <vt:lpstr>OUTLIER TESTS</vt:lpstr>
      <vt:lpstr>OUTLIER TESTS</vt:lpstr>
      <vt:lpstr>OUTLIERS </vt:lpstr>
      <vt:lpstr>INFLUENTIAL OBSERVATIONS </vt:lpstr>
      <vt:lpstr>TAKE-AWAYS</vt:lpstr>
      <vt:lpstr>EXERCISE</vt:lpstr>
      <vt:lpstr>EXERCISE</vt:lpstr>
      <vt:lpstr>EXERCISE</vt:lpstr>
      <vt:lpstr>DATA REDUCTION AND TRANSFORMATIONS</vt:lpstr>
      <vt:lpstr>DIMENSIONALITY OF DATA</vt:lpstr>
      <vt:lpstr>PowerPoint Presentation</vt:lpstr>
      <vt:lpstr>HIGH DIMENSIONALITY &amp; BIG DATA</vt:lpstr>
      <vt:lpstr>CURSE OF DIMENSIONALITY</vt:lpstr>
      <vt:lpstr>SAMPLING OBSERVATIONS</vt:lpstr>
      <vt:lpstr>FEATURE SELECTION</vt:lpstr>
      <vt:lpstr>FEATURE SELECTION METHODS</vt:lpstr>
      <vt:lpstr>FEATURE SELECTION METHODS</vt:lpstr>
      <vt:lpstr>SUPERVISED FILTER METHODS</vt:lpstr>
      <vt:lpstr>COMMON TRANSFORMATIONS</vt:lpstr>
      <vt:lpstr>COMMON TRANSFORMATIONS</vt:lpstr>
      <vt:lpstr>PowerPoint Presentation</vt:lpstr>
      <vt:lpstr>PowerPoint Presentation</vt:lpstr>
      <vt:lpstr>SCALING</vt:lpstr>
      <vt:lpstr>DISCRETIZING</vt:lpstr>
      <vt:lpstr>CREATING VARIABLES</vt:lpstr>
      <vt:lpstr>DATA QUALITY AND  DATA VALIDATION</vt:lpstr>
      <vt:lpstr>SOUND DATA</vt:lpstr>
      <vt:lpstr>SOUND DATA</vt:lpstr>
      <vt:lpstr>COMMON SOURCES OF ERROR</vt:lpstr>
      <vt:lpstr>DETECTING INVALID ENTRIES</vt:lpstr>
      <vt:lpstr>ILLUSTRATION</vt:lpstr>
      <vt:lpstr>ILLUSTRATION</vt:lpstr>
      <vt:lpstr>ILLUSTRATION</vt:lpstr>
      <vt:lpstr>TAKE-AWAYS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EXPLORATION AND DATA VISUALIZATION</dc:title>
  <dc:creator>Patrick Boily</dc:creator>
  <cp:lastModifiedBy>Patrick Boily</cp:lastModifiedBy>
  <cp:revision>255</cp:revision>
  <dcterms:created xsi:type="dcterms:W3CDTF">2020-08-02T19:49:53Z</dcterms:created>
  <dcterms:modified xsi:type="dcterms:W3CDTF">2021-10-01T13:29:01Z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0x0101003BC320AD1FA7AF49AD3F65A6C6282314</vt:lpwstr>
  </property>
</Properties>
</file>

<file path=docProps/thumbnail.jpeg>
</file>